
<file path=[Content_Types].xml><?xml version="1.0" encoding="utf-8"?>
<Types xmlns="http://schemas.openxmlformats.org/package/2006/content-types">
  <Default Extension="mp3" ContentType="audio/unknown"/>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3" r:id="rId1"/>
  </p:sldMasterIdLst>
  <p:notesMasterIdLst>
    <p:notesMasterId r:id="rId66"/>
  </p:notesMasterIdLst>
  <p:handoutMasterIdLst>
    <p:handoutMasterId r:id="rId67"/>
  </p:handoutMasterIdLst>
  <p:sldIdLst>
    <p:sldId id="683" r:id="rId2"/>
    <p:sldId id="703" r:id="rId3"/>
    <p:sldId id="691" r:id="rId4"/>
    <p:sldId id="704" r:id="rId5"/>
    <p:sldId id="705" r:id="rId6"/>
    <p:sldId id="706" r:id="rId7"/>
    <p:sldId id="729" r:id="rId8"/>
    <p:sldId id="707" r:id="rId9"/>
    <p:sldId id="708" r:id="rId10"/>
    <p:sldId id="730" r:id="rId11"/>
    <p:sldId id="731" r:id="rId12"/>
    <p:sldId id="732" r:id="rId13"/>
    <p:sldId id="709" r:id="rId14"/>
    <p:sldId id="711" r:id="rId15"/>
    <p:sldId id="712" r:id="rId16"/>
    <p:sldId id="710" r:id="rId17"/>
    <p:sldId id="713" r:id="rId18"/>
    <p:sldId id="715" r:id="rId19"/>
    <p:sldId id="714" r:id="rId20"/>
    <p:sldId id="716" r:id="rId21"/>
    <p:sldId id="717" r:id="rId22"/>
    <p:sldId id="719" r:id="rId23"/>
    <p:sldId id="718" r:id="rId24"/>
    <p:sldId id="720" r:id="rId25"/>
    <p:sldId id="721" r:id="rId26"/>
    <p:sldId id="722" r:id="rId27"/>
    <p:sldId id="723" r:id="rId28"/>
    <p:sldId id="724" r:id="rId29"/>
    <p:sldId id="725" r:id="rId30"/>
    <p:sldId id="759" r:id="rId31"/>
    <p:sldId id="726" r:id="rId32"/>
    <p:sldId id="728" r:id="rId33"/>
    <p:sldId id="749" r:id="rId34"/>
    <p:sldId id="746" r:id="rId35"/>
    <p:sldId id="747" r:id="rId36"/>
    <p:sldId id="750" r:id="rId37"/>
    <p:sldId id="751" r:id="rId38"/>
    <p:sldId id="752" r:id="rId39"/>
    <p:sldId id="753" r:id="rId40"/>
    <p:sldId id="754" r:id="rId41"/>
    <p:sldId id="755" r:id="rId42"/>
    <p:sldId id="756" r:id="rId43"/>
    <p:sldId id="757" r:id="rId44"/>
    <p:sldId id="758" r:id="rId45"/>
    <p:sldId id="760" r:id="rId46"/>
    <p:sldId id="761" r:id="rId47"/>
    <p:sldId id="762" r:id="rId48"/>
    <p:sldId id="763" r:id="rId49"/>
    <p:sldId id="764" r:id="rId50"/>
    <p:sldId id="765" r:id="rId51"/>
    <p:sldId id="733" r:id="rId52"/>
    <p:sldId id="734" r:id="rId53"/>
    <p:sldId id="735" r:id="rId54"/>
    <p:sldId id="736" r:id="rId55"/>
    <p:sldId id="737" r:id="rId56"/>
    <p:sldId id="738" r:id="rId57"/>
    <p:sldId id="739" r:id="rId58"/>
    <p:sldId id="740" r:id="rId59"/>
    <p:sldId id="741" r:id="rId60"/>
    <p:sldId id="742" r:id="rId61"/>
    <p:sldId id="743" r:id="rId62"/>
    <p:sldId id="744" r:id="rId63"/>
    <p:sldId id="727" r:id="rId64"/>
    <p:sldId id="745" r:id="rId65"/>
  </p:sldIdLst>
  <p:sldSz cx="12192000" cy="6858000"/>
  <p:notesSz cx="6858000" cy="9144000"/>
  <p:custDataLst>
    <p:tags r:id="rId68"/>
  </p:custDataLst>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0066"/>
    <a:srgbClr val="D2F30D"/>
    <a:srgbClr val="FF9999"/>
    <a:srgbClr val="85DFFF"/>
    <a:srgbClr val="FFCCCC"/>
    <a:srgbClr val="660066"/>
    <a:srgbClr val="00FF00"/>
    <a:srgbClr val="BB0B4E"/>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434" autoAdjust="0"/>
  </p:normalViewPr>
  <p:slideViewPr>
    <p:cSldViewPr snapToGrid="0" snapToObjects="1" showGuides="1">
      <p:cViewPr>
        <p:scale>
          <a:sx n="57" d="100"/>
          <a:sy n="57" d="100"/>
        </p:scale>
        <p:origin x="-438" y="-57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a:lvl1pPr>
          </a:lstStyle>
          <a:p>
            <a:pPr marL="0" marR="0" lvl="0" indent="0" algn="r" defTabSz="457200" rtl="0" eaLnBrk="1" fontAlgn="base" latinLnBrk="0" hangingPunct="1">
              <a:lnSpc>
                <a:spcPct val="100000"/>
              </a:lnSpc>
              <a:spcBef>
                <a:spcPct val="0"/>
              </a:spcBef>
              <a:spcAft>
                <a:spcPct val="0"/>
              </a:spcAft>
              <a:buClrTx/>
              <a:buSzTx/>
              <a:buFontTx/>
              <a:buNone/>
              <a:defRPr/>
            </a:pPr>
            <a:fld id="{4BA8C5DA-63AD-4E01-A92C-E506D0FE935C}" type="datetimeFigureOut">
              <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rPr>
              <a:t>10/20/2021</a:t>
            </a:fld>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None/>
            </a:pPr>
            <a:fld id="{9A0DB2DC-4C9A-4742-B13C-FB6460FD3503}" type="slidenum">
              <a:rPr lang="en-US" altLang="en-US" sz="1200" dirty="0"/>
              <a:t>‹#›</a:t>
            </a:fld>
            <a:endParaRPr lang="en-US" altLang="en-US" sz="1200" dirty="0"/>
          </a:p>
        </p:txBody>
      </p:sp>
    </p:spTree>
    <p:extLst>
      <p:ext uri="{BB962C8B-B14F-4D97-AF65-F5344CB8AC3E}">
        <p14:creationId xmlns:p14="http://schemas.microsoft.com/office/powerpoint/2010/main" val="7937550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a:cs typeface="Arial" panose="020B06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a:cs typeface="Arial" panose="020B0604020202020204" pitchFamily="34" charset="0"/>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32212C66-8D70-47DD-8E1B-6848FA71A79C}" type="datetimeFigureOut">
              <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rPr>
              <a:t>10/20/2021</a:t>
            </a:fld>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S PGothic" panose="020B0600070205080204" pitchFamily="34" charset="-128"/>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S PGothic" panose="020B0600070205080204" pitchFamily="34" charset="-128"/>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a:cs typeface="Arial" panose="020B06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None/>
            </a:pPr>
            <a:fld id="{9A0DB2DC-4C9A-4742-B13C-FB6460FD3503}" type="slidenum">
              <a:rPr lang="en-US" altLang="en-US" sz="1200" dirty="0">
                <a:cs typeface="Arial" panose="020B0604020202020204" pitchFamily="34" charset="0"/>
              </a:rPr>
              <a:t>‹#›</a:t>
            </a:fld>
            <a:endParaRPr lang="en-US" altLang="en-US" sz="1200" dirty="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178508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panose="020B0600070205080204" pitchFamily="34" charset="-128"/>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5B1D121-B9C3-448F-9406-5A35A2BB4850}" type="slidenum">
              <a:rPr lang="en-US" altLang="en-US" smtClean="0">
                <a:latin typeface="Calibri" panose="020F0502020204030204" pitchFamily="34" charset="0"/>
              </a:rPr>
              <a:pPr/>
              <a:t>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2830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381000" y="685800"/>
            <a:ext cx="6096000" cy="3429000"/>
          </a:xfrm>
          <a:ln>
            <a:solidFill>
              <a:srgbClr val="000000">
                <a:alpha val="100000"/>
              </a:srgbClr>
            </a:solidFill>
            <a:miter lim="800000"/>
          </a:ln>
        </p:spPr>
      </p:sp>
      <p:sp>
        <p:nvSpPr>
          <p:cNvPr id="49155" name="Notes Placeholder 2"/>
          <p:cNvSpPr>
            <a:spLocks noGrp="1"/>
          </p:cNvSpPr>
          <p:nvPr>
            <p:ph type="body" idx="1"/>
          </p:nvPr>
        </p:nvSpPr>
        <p:spPr>
          <a:noFill/>
          <a:ln>
            <a:noFill/>
          </a:ln>
        </p:spPr>
        <p:txBody>
          <a:bodyPr wrap="square" lIns="91440" tIns="45720" rIns="91440" bIns="45720" anchor="t"/>
          <a:lstStyle/>
          <a:p>
            <a:pPr lvl="0"/>
            <a:endParaRPr dirty="0"/>
          </a:p>
        </p:txBody>
      </p:sp>
      <p:sp>
        <p:nvSpPr>
          <p:cNvPr id="4915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sz="1200" dirty="0">
                <a:cs typeface="Arial" panose="020B0604020202020204" pitchFamily="34" charset="0"/>
              </a:rPr>
              <a:t>2</a:t>
            </a:fld>
            <a:endParaRPr lang="en-US" sz="1200" dirty="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9287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0439A1-4FF8-4402-B974-20EEFD3657FC}" type="slidenum">
              <a:rPr lang="en-US"/>
              <a:pPr/>
              <a:t>34</a:t>
            </a:fld>
            <a:endParaRPr lang="en-US"/>
          </a:p>
        </p:txBody>
      </p:sp>
      <p:sp>
        <p:nvSpPr>
          <p:cNvPr id="82946" name="Rectangle 2"/>
          <p:cNvSpPr>
            <a:spLocks noRot="1" noChangeArrowheads="1" noTextEdit="1"/>
          </p:cNvSpPr>
          <p:nvPr>
            <p:ph type="sldImg"/>
          </p:nvPr>
        </p:nvSpPr>
        <p:spPr>
          <a:ln/>
        </p:spPr>
      </p:sp>
      <p:sp>
        <p:nvSpPr>
          <p:cNvPr id="82947" name="Rectangle 3"/>
          <p:cNvSpPr>
            <a:spLocks noGrp="1" noChangeArrowheads="1"/>
          </p:cNvSpPr>
          <p:nvPr>
            <p:ph type="body" idx="1"/>
          </p:nvPr>
        </p:nvSpPr>
        <p:spPr/>
        <p:txBody>
          <a:bodyPr/>
          <a:lstStyle/>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r>
              <a:rPr lang="en-US" sz="800"/>
              <a:t>Copyright © 2005 Doan Van Hung - Khoa Lich Su - Dai hoc Quy Nhon 12/2005</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0439A1-4FF8-4402-B974-20EEFD3657FC}" type="slidenum">
              <a:rPr lang="en-US"/>
              <a:pPr/>
              <a:t>50</a:t>
            </a:fld>
            <a:endParaRPr lang="en-US"/>
          </a:p>
        </p:txBody>
      </p:sp>
      <p:sp>
        <p:nvSpPr>
          <p:cNvPr id="82946" name="Rectangle 2"/>
          <p:cNvSpPr>
            <a:spLocks noRot="1" noChangeArrowheads="1" noTextEdit="1"/>
          </p:cNvSpPr>
          <p:nvPr>
            <p:ph type="sldImg"/>
          </p:nvPr>
        </p:nvSpPr>
        <p:spPr>
          <a:ln/>
        </p:spPr>
      </p:sp>
      <p:sp>
        <p:nvSpPr>
          <p:cNvPr id="82947" name="Rectangle 3"/>
          <p:cNvSpPr>
            <a:spLocks noGrp="1" noChangeArrowheads="1"/>
          </p:cNvSpPr>
          <p:nvPr>
            <p:ph type="body" idx="1"/>
          </p:nvPr>
        </p:nvSpPr>
        <p:spPr/>
        <p:txBody>
          <a:bodyPr/>
          <a:lstStyle/>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endParaRPr lang="en-US" sz="800"/>
          </a:p>
          <a:p>
            <a:pPr>
              <a:lnSpc>
                <a:spcPct val="80000"/>
              </a:lnSpc>
            </a:pPr>
            <a:r>
              <a:rPr lang="en-US" sz="800"/>
              <a:t>Copyright © 2005 Doan Van Hung - Khoa Lich Su - Dai hoc Quy Nhon 12/2005</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52871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25613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79349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6" name="Footer Placeholder 5"/>
          <p:cNvSpPr>
            <a:spLocks noGrp="1"/>
          </p:cNvSpPr>
          <p:nvPr>
            <p:ph type="ftr" sz="quarter" idx="11"/>
          </p:nvPr>
        </p:nvSpPr>
        <p:spPr/>
        <p:txBody>
          <a:bodyPr/>
          <a:lstStyle/>
          <a:p>
            <a:pPr>
              <a:defRPr/>
            </a:pPr>
            <a:r>
              <a:rPr lang="en-US"/>
              <a:t>Parents as partners</a:t>
            </a: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646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8" name="Footer Placeholder 7"/>
          <p:cNvSpPr>
            <a:spLocks noGrp="1"/>
          </p:cNvSpPr>
          <p:nvPr>
            <p:ph type="ftr" sz="quarter" idx="11"/>
          </p:nvPr>
        </p:nvSpPr>
        <p:spPr/>
        <p:txBody>
          <a:bodyPr/>
          <a:lstStyle/>
          <a:p>
            <a:pPr>
              <a:defRPr/>
            </a:pPr>
            <a:r>
              <a:rPr lang="en-US"/>
              <a:t>Parents as partners</a:t>
            </a:r>
          </a:p>
        </p:txBody>
      </p:sp>
      <p:sp>
        <p:nvSpPr>
          <p:cNvPr id="9" name="Slide Number Placeholder 8"/>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53387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4" name="Footer Placeholder 3"/>
          <p:cNvSpPr>
            <a:spLocks noGrp="1"/>
          </p:cNvSpPr>
          <p:nvPr>
            <p:ph type="ftr" sz="quarter" idx="11"/>
          </p:nvPr>
        </p:nvSpPr>
        <p:spPr/>
        <p:txBody>
          <a:bodyPr/>
          <a:lstStyle/>
          <a:p>
            <a:pPr>
              <a:defRPr/>
            </a:pPr>
            <a:r>
              <a:rPr lang="en-US"/>
              <a:t>Parents as partners</a:t>
            </a:r>
          </a:p>
        </p:txBody>
      </p:sp>
      <p:sp>
        <p:nvSpPr>
          <p:cNvPr id="5" name="Slide Number Placeholder 4"/>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0223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3" name="Footer Placeholder 2"/>
          <p:cNvSpPr>
            <a:spLocks noGrp="1"/>
          </p:cNvSpPr>
          <p:nvPr>
            <p:ph type="ftr" sz="quarter" idx="11"/>
          </p:nvPr>
        </p:nvSpPr>
        <p:spPr/>
        <p:txBody>
          <a:bodyPr/>
          <a:lstStyle/>
          <a:p>
            <a:pPr>
              <a:defRPr/>
            </a:pPr>
            <a:r>
              <a:rPr lang="en-US"/>
              <a:t>Parents as partners</a:t>
            </a:r>
          </a:p>
        </p:txBody>
      </p:sp>
      <p:sp>
        <p:nvSpPr>
          <p:cNvPr id="4" name="Slide Number Placeholder 3"/>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35127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6" name="Footer Placeholder 5"/>
          <p:cNvSpPr>
            <a:spLocks noGrp="1"/>
          </p:cNvSpPr>
          <p:nvPr>
            <p:ph type="ftr" sz="quarter" idx="11"/>
          </p:nvPr>
        </p:nvSpPr>
        <p:spPr/>
        <p:txBody>
          <a:bodyPr/>
          <a:lstStyle/>
          <a:p>
            <a:pPr>
              <a:defRPr/>
            </a:pPr>
            <a:r>
              <a:rPr lang="en-US"/>
              <a:t>Parents as partners</a:t>
            </a: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19997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6" name="Footer Placeholder 5"/>
          <p:cNvSpPr>
            <a:spLocks noGrp="1"/>
          </p:cNvSpPr>
          <p:nvPr>
            <p:ph type="ftr" sz="quarter" idx="11"/>
          </p:nvPr>
        </p:nvSpPr>
        <p:spPr/>
        <p:txBody>
          <a:bodyPr/>
          <a:lstStyle/>
          <a:p>
            <a:pPr>
              <a:defRPr/>
            </a:pPr>
            <a:r>
              <a:rPr lang="en-US"/>
              <a:t>Parents as partners</a:t>
            </a: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7501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83060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10/20/2021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45072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D5486EA-AC4D-4A9A-A4AE-65B38896B87C}" type="datetime1">
              <a:rPr lang="en-US" altLang="en-US" smtClean="0"/>
              <a:pPr>
                <a:defRPr/>
              </a:pPr>
              <a:t>10/20/2021</a:t>
            </a:fld>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Parents as partners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3818076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jpe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Nhan%20dien%20LS2.ppt#-1,17,Slide 17" TargetMode="External"/><Relationship Id="rId13" Type="http://schemas.openxmlformats.org/officeDocument/2006/relationships/slide" Target="slide4.xml"/><Relationship Id="rId3" Type="http://schemas.openxmlformats.org/officeDocument/2006/relationships/notesSlide" Target="../notesSlides/notesSlide3.xml"/><Relationship Id="rId7" Type="http://schemas.openxmlformats.org/officeDocument/2006/relationships/hyperlink" Target="GIAO%20LUU%2019.12.ppt#-1,4, Ph&#199;n 1. Nh&#203;n di&#214;n l&#222;ch s&#246; " TargetMode="External"/><Relationship Id="rId12" Type="http://schemas.openxmlformats.org/officeDocument/2006/relationships/hyperlink" Target="Nhan%20dien%20LS2.ppt#-1,5,Slide 5" TargetMode="External"/><Relationship Id="rId2" Type="http://schemas.openxmlformats.org/officeDocument/2006/relationships/slideLayout" Target="../slideLayouts/slideLayout1.xml"/><Relationship Id="rId1" Type="http://schemas.openxmlformats.org/officeDocument/2006/relationships/audio" Target="../media/audio1.wav"/><Relationship Id="rId6" Type="http://schemas.openxmlformats.org/officeDocument/2006/relationships/slide" Target="slide1.xml"/><Relationship Id="rId11" Type="http://schemas.openxmlformats.org/officeDocument/2006/relationships/hyperlink" Target="Nhan%20dien%20LS2.ppt#-1,9,Slide 9" TargetMode="External"/><Relationship Id="rId5" Type="http://schemas.openxmlformats.org/officeDocument/2006/relationships/image" Target="../media/image20.gif"/><Relationship Id="rId10" Type="http://schemas.openxmlformats.org/officeDocument/2006/relationships/hyperlink" Target="Nhan%20dien%20LS2.ppt#-1,11,Slide 11" TargetMode="External"/><Relationship Id="rId4" Type="http://schemas.openxmlformats.org/officeDocument/2006/relationships/image" Target="../media/image19.png"/><Relationship Id="rId9" Type="http://schemas.openxmlformats.org/officeDocument/2006/relationships/hyperlink" Target="Nhan%20dien%20LS2.ppt#-1,15,Slide 15" TargetMode="External"/><Relationship Id="rId14" Type="http://schemas.openxmlformats.org/officeDocument/2006/relationships/hyperlink" Target="Nhan%20dien%20LS2.ppt#-1,13,Slide 13" TargetMode="External"/></Relationships>
</file>

<file path=ppt/slides/_rels/slide35.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36.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37.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38.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39.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40.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41.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42.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43.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44.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3.wmf"/><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audio" Target="../media/audio4.wav"/></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audio" Target="../media/audio1.wav"/><Relationship Id="rId6" Type="http://schemas.openxmlformats.org/officeDocument/2006/relationships/hyperlink" Target="GIAO%20LUU%2019.12.ppt#-1,4, Ph&#199;n 1. Nh&#203;n di&#214;n l&#222;ch s&#246; " TargetMode="External"/><Relationship Id="rId5" Type="http://schemas.openxmlformats.org/officeDocument/2006/relationships/slide" Target="slide1.xml"/><Relationship Id="rId4" Type="http://schemas.openxmlformats.org/officeDocument/2006/relationships/image" Target="../media/image19.png"/></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5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2" name="Text Box 14"/>
          <p:cNvSpPr txBox="1">
            <a:spLocks noChangeArrowheads="1"/>
          </p:cNvSpPr>
          <p:nvPr/>
        </p:nvSpPr>
        <p:spPr bwMode="auto">
          <a:xfrm>
            <a:off x="3443792" y="5996961"/>
            <a:ext cx="536537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defRPr/>
            </a:pPr>
            <a:r>
              <a:rPr lang="en-US" sz="2800" b="1" dirty="0" err="1" smtClean="0">
                <a:solidFill>
                  <a:srgbClr val="0000CC"/>
                </a:solidFill>
                <a:cs typeface="Times New Roman" pitchFamily="18" charset="0"/>
              </a:rPr>
              <a:t>Năm</a:t>
            </a:r>
            <a:r>
              <a:rPr lang="en-US" sz="2800" b="1" dirty="0" smtClean="0">
                <a:solidFill>
                  <a:srgbClr val="0000CC"/>
                </a:solidFill>
                <a:cs typeface="Times New Roman" pitchFamily="18" charset="0"/>
              </a:rPr>
              <a:t> </a:t>
            </a:r>
            <a:r>
              <a:rPr lang="en-US" sz="2800" b="1" dirty="0" err="1" smtClean="0">
                <a:solidFill>
                  <a:srgbClr val="0000CC"/>
                </a:solidFill>
                <a:cs typeface="Times New Roman" pitchFamily="18" charset="0"/>
              </a:rPr>
              <a:t>học</a:t>
            </a:r>
            <a:r>
              <a:rPr lang="en-US" sz="2800" b="1" dirty="0" smtClean="0">
                <a:solidFill>
                  <a:srgbClr val="0000CC"/>
                </a:solidFill>
                <a:cs typeface="Times New Roman" pitchFamily="18" charset="0"/>
              </a:rPr>
              <a:t>: 2021-2022</a:t>
            </a:r>
            <a:endParaRPr lang="en-US" sz="2800" b="1" dirty="0">
              <a:solidFill>
                <a:srgbClr val="0000CC"/>
              </a:solidFill>
              <a:cs typeface="Times New Roman" pitchFamily="18" charset="0"/>
            </a:endParaRPr>
          </a:p>
        </p:txBody>
      </p:sp>
      <p:pic>
        <p:nvPicPr>
          <p:cNvPr id="4101" name="Picture 16" descr="WhitecornerFlow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82446"/>
            <a:ext cx="2267819" cy="197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4" descr="WhitecornerFlow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04612" y="182446"/>
            <a:ext cx="2185216" cy="197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8602" y="4279477"/>
            <a:ext cx="2141112" cy="229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22522" y="4279476"/>
            <a:ext cx="2067306" cy="229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176706" y="182446"/>
            <a:ext cx="8359775" cy="523220"/>
          </a:xfrm>
          <a:prstGeom prst="rect">
            <a:avLst/>
          </a:prstGeom>
        </p:spPr>
        <p:txBody>
          <a:bodyPr>
            <a:spAutoFit/>
          </a:bodyPr>
          <a:lstStyle/>
          <a:p>
            <a:pPr algn="ctr" defTabSz="633062">
              <a:defRPr/>
            </a:pPr>
            <a:r>
              <a:rPr lang="en-US" sz="2800" b="1" kern="0" dirty="0" smtClean="0">
                <a:solidFill>
                  <a:srgbClr val="0000CC"/>
                </a:solidFill>
                <a:cs typeface="Times New Roman" panose="02020603050405020304" pitchFamily="18" charset="0"/>
              </a:rPr>
              <a:t>LIÊN ĐỘI TRƯỜNG THCS PHỔ VINH</a:t>
            </a:r>
            <a:endParaRPr lang="en-US" sz="2800" b="1" kern="0" dirty="0">
              <a:solidFill>
                <a:srgbClr val="0000CC"/>
              </a:solidFill>
              <a:cs typeface="Times New Roman" panose="02020603050405020304" pitchFamily="18" charset="0"/>
            </a:endParaRPr>
          </a:p>
        </p:txBody>
      </p:sp>
      <p:sp>
        <p:nvSpPr>
          <p:cNvPr id="10" name="Rectangle 9"/>
          <p:cNvSpPr/>
          <p:nvPr/>
        </p:nvSpPr>
        <p:spPr>
          <a:xfrm>
            <a:off x="623455" y="1616656"/>
            <a:ext cx="11006050" cy="1754326"/>
          </a:xfrm>
          <a:prstGeom prst="rect">
            <a:avLst/>
          </a:prstGeom>
        </p:spPr>
        <p:txBody>
          <a:bodyPr wrap="square">
            <a:spAutoFit/>
          </a:bodyPr>
          <a:lstStyle/>
          <a:p>
            <a:pPr algn="ctr" defTabSz="633062">
              <a:defRPr/>
            </a:pPr>
            <a:r>
              <a:rPr lang="en-US" sz="3600" b="1" kern="0" dirty="0" smtClean="0">
                <a:solidFill>
                  <a:srgbClr val="C00000"/>
                </a:solidFill>
                <a:cs typeface="Times New Roman" panose="02020603050405020304" pitchFamily="18" charset="0"/>
              </a:rPr>
              <a:t>SINH HOẠT CHUYÊN ĐỀ</a:t>
            </a:r>
          </a:p>
          <a:p>
            <a:pPr algn="ctr" defTabSz="633062">
              <a:defRPr/>
            </a:pPr>
            <a:r>
              <a:rPr lang="en-US" sz="3600" b="1" kern="0" dirty="0" smtClean="0">
                <a:solidFill>
                  <a:srgbClr val="660066"/>
                </a:solidFill>
                <a:cs typeface="Times New Roman" panose="02020603050405020304" pitchFamily="18" charset="0"/>
              </a:rPr>
              <a:t>PHÒNG CHỐNG XÂM HẠI TÌNH DỤC TRẺ EM TRÊN MÔI TRƯỜNG MẠNG.</a:t>
            </a:r>
            <a:endParaRPr lang="en-US" sz="3600" b="1" kern="0" dirty="0">
              <a:solidFill>
                <a:srgbClr val="660066"/>
              </a:solidFill>
              <a:cs typeface="Times New Roman" panose="02020603050405020304" pitchFamily="18" charset="0"/>
            </a:endParaRPr>
          </a:p>
        </p:txBody>
      </p: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86400" y="566844"/>
            <a:ext cx="1280160" cy="1206260"/>
          </a:xfrm>
          <a:prstGeom prst="rect">
            <a:avLst/>
          </a:prstGeom>
        </p:spPr>
      </p:pic>
      <p:pic>
        <p:nvPicPr>
          <p:cNvPr id="11" name="Quang-Ngai-Ta-Ve-Luu-Anh-Lo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680279" y="1025717"/>
            <a:ext cx="487363" cy="487363"/>
          </a:xfrm>
          <a:prstGeom prst="rect">
            <a:avLst/>
          </a:prstGeom>
        </p:spPr>
      </p:pic>
      <p:pic>
        <p:nvPicPr>
          <p:cNvPr id="1026" name="Picture 2" descr="C:\Users\Admin\Pictures\images (28).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76706" y="3370983"/>
            <a:ext cx="8164328" cy="26515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Admin\Pictures\f97eeb25c81413dd88c2c6a64babcbb8.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24063" y="-1143000"/>
            <a:ext cx="16240126"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022712"/>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581"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9" name="Rectangle 7"/>
          <p:cNvSpPr>
            <a:spLocks noChangeArrowheads="1"/>
          </p:cNvSpPr>
          <p:nvPr/>
        </p:nvSpPr>
        <p:spPr bwMode="auto">
          <a:xfrm>
            <a:off x="1848732" y="219861"/>
            <a:ext cx="9144000" cy="762000"/>
          </a:xfrm>
          <a:prstGeom prst="rect">
            <a:avLst/>
          </a:prstGeom>
          <a:noFill/>
          <a:ln>
            <a:noFill/>
          </a:ln>
          <a:effectLst/>
        </p:spPr>
        <p:txBody>
          <a:bodyPr anchor="ctr" anchorCtr="1"/>
          <a:lstStyle/>
          <a:p>
            <a:pPr algn="ctr" eaLnBrk="1" hangingPunct="1">
              <a:defRPr/>
            </a:pPr>
            <a:r>
              <a:rPr lang="en-US" sz="3600" b="1" dirty="0">
                <a:solidFill>
                  <a:srgbClr val="FF0000"/>
                </a:solidFill>
                <a:effectLst>
                  <a:outerShdw blurRad="38100" dist="38100" dir="2700000" algn="tl">
                    <a:srgbClr val="C0C0C0"/>
                  </a:outerShdw>
                </a:effectLst>
                <a:cs typeface="Times New Roman" panose="02020603050405020304" pitchFamily="18" charset="0"/>
              </a:rPr>
              <a:t>NỘI DUNG </a:t>
            </a:r>
            <a:r>
              <a:rPr lang="en-US" sz="3600" b="1" dirty="0" smtClean="0">
                <a:solidFill>
                  <a:srgbClr val="FF0000"/>
                </a:solidFill>
                <a:effectLst>
                  <a:outerShdw blurRad="38100" dist="38100" dir="2700000" algn="tl">
                    <a:srgbClr val="C0C0C0"/>
                  </a:outerShdw>
                </a:effectLst>
                <a:cs typeface="Times New Roman" panose="02020603050405020304" pitchFamily="18" charset="0"/>
              </a:rPr>
              <a:t>SINH HOẠT</a:t>
            </a:r>
            <a:endParaRPr lang="en-US" sz="3600" b="1" dirty="0">
              <a:solidFill>
                <a:srgbClr val="FF0000"/>
              </a:solidFill>
              <a:effectLst>
                <a:outerShdw blurRad="38100" dist="38100" dir="2700000" algn="tl">
                  <a:srgbClr val="C0C0C0"/>
                </a:outerShdw>
              </a:effectLst>
              <a:cs typeface="Times New Roman" panose="02020603050405020304" pitchFamily="18" charset="0"/>
            </a:endParaRPr>
          </a:p>
        </p:txBody>
      </p:sp>
      <p:grpSp>
        <p:nvGrpSpPr>
          <p:cNvPr id="5123" name="Group 221"/>
          <p:cNvGrpSpPr/>
          <p:nvPr/>
        </p:nvGrpSpPr>
        <p:grpSpPr>
          <a:xfrm>
            <a:off x="335672" y="1132759"/>
            <a:ext cx="8954182" cy="1535546"/>
            <a:chOff x="1549" y="2148"/>
            <a:chExt cx="3599" cy="532"/>
          </a:xfrm>
          <a:solidFill>
            <a:srgbClr val="FF0066"/>
          </a:solidFill>
        </p:grpSpPr>
        <p:sp>
          <p:nvSpPr>
            <p:cNvPr id="5195" name="AutoShape 103"/>
            <p:cNvSpPr>
              <a:spLocks noChangeArrowheads="1"/>
            </p:cNvSpPr>
            <p:nvPr/>
          </p:nvSpPr>
          <p:spPr bwMode="gray">
            <a:xfrm>
              <a:off x="1739" y="2148"/>
              <a:ext cx="3409" cy="532"/>
            </a:xfrm>
            <a:prstGeom prst="roundRect">
              <a:avLst>
                <a:gd name="adj" fmla="val 50000"/>
              </a:avLst>
            </a:prstGeom>
            <a:solidFill>
              <a:srgbClr val="85DFFF"/>
            </a:solidFill>
            <a:ln w="38100" algn="ctr">
              <a:solidFill>
                <a:srgbClr val="6D85E9"/>
              </a:solidFill>
              <a:round/>
            </a:ln>
          </p:spPr>
          <p:txBody>
            <a:bodyPr vert="eaVert" wrap="none" anchor="ctr"/>
            <a:lstStyle/>
            <a:p>
              <a:pPr>
                <a:defRPr/>
              </a:pPr>
              <a:endParaRPr lang="en-US" sz="2400" b="1">
                <a:cs typeface="Times New Roman" panose="02020603050405020304" pitchFamily="18" charset="0"/>
              </a:endParaRPr>
            </a:p>
          </p:txBody>
        </p:sp>
        <p:sp>
          <p:nvSpPr>
            <p:cNvPr id="5197" name="Oval 105"/>
            <p:cNvSpPr/>
            <p:nvPr/>
          </p:nvSpPr>
          <p:spPr>
            <a:xfrm rot="251382">
              <a:off x="1549" y="2163"/>
              <a:ext cx="625" cy="517"/>
            </a:xfrm>
            <a:prstGeom prst="ellipse">
              <a:avLst/>
            </a:prstGeom>
            <a:solidFill>
              <a:srgbClr val="0000CC"/>
            </a:solidFill>
            <a:ln w="9525">
              <a:noFill/>
            </a:ln>
          </p:spPr>
          <p:txBody>
            <a:bodyPr wrap="none" anchor="ctr"/>
            <a:lstStyle/>
            <a:p>
              <a:endParaRPr sz="2400" b="1" dirty="0">
                <a:ea typeface="Times New Roman" panose="02020603050405020304" pitchFamily="18" charset="0"/>
              </a:endParaRPr>
            </a:p>
          </p:txBody>
        </p:sp>
        <p:sp>
          <p:nvSpPr>
            <p:cNvPr id="5198" name="Text Box 107"/>
            <p:cNvSpPr txBox="1"/>
            <p:nvPr/>
          </p:nvSpPr>
          <p:spPr>
            <a:xfrm>
              <a:off x="2239" y="2268"/>
              <a:ext cx="2714" cy="307"/>
            </a:xfrm>
            <a:prstGeom prst="rect">
              <a:avLst/>
            </a:prstGeom>
            <a:solidFill>
              <a:srgbClr val="FF9999"/>
            </a:solidFill>
            <a:ln w="9525">
              <a:noFill/>
            </a:ln>
          </p:spPr>
          <p:txBody>
            <a:bodyPr wrap="square">
              <a:spAutoFit/>
            </a:bodyPr>
            <a:lstStyle/>
            <a:p>
              <a:r>
                <a:rPr lang="en-US" sz="3600" b="1" dirty="0" err="1" smtClean="0">
                  <a:cs typeface="Times New Roman" panose="02020603050405020304" pitchFamily="18" charset="0"/>
                </a:rPr>
                <a:t>Xâm</a:t>
              </a:r>
              <a:r>
                <a:rPr lang="en-US" sz="3600" b="1" dirty="0" smtClean="0">
                  <a:cs typeface="Times New Roman" panose="02020603050405020304" pitchFamily="18" charset="0"/>
                </a:rPr>
                <a:t> </a:t>
              </a:r>
              <a:r>
                <a:rPr lang="en-US" sz="3600" b="1" dirty="0" err="1">
                  <a:cs typeface="Times New Roman" panose="02020603050405020304" pitchFamily="18" charset="0"/>
                </a:rPr>
                <a:t>hại</a:t>
              </a:r>
              <a:r>
                <a:rPr lang="en-US" sz="3600" b="1" dirty="0">
                  <a:cs typeface="Times New Roman" panose="02020603050405020304" pitchFamily="18" charset="0"/>
                </a:rPr>
                <a:t> </a:t>
              </a:r>
              <a:r>
                <a:rPr lang="en-US" sz="3600" b="1" dirty="0" err="1">
                  <a:cs typeface="Times New Roman" panose="02020603050405020304" pitchFamily="18" charset="0"/>
                </a:rPr>
                <a:t>tình</a:t>
              </a:r>
              <a:r>
                <a:rPr lang="en-US" sz="3600" b="1" dirty="0">
                  <a:cs typeface="Times New Roman" panose="02020603050405020304" pitchFamily="18" charset="0"/>
                </a:rPr>
                <a:t> </a:t>
              </a:r>
              <a:r>
                <a:rPr lang="en-US" sz="3600" b="1" dirty="0" err="1">
                  <a:cs typeface="Times New Roman" panose="02020603050405020304" pitchFamily="18" charset="0"/>
                </a:rPr>
                <a:t>dục</a:t>
              </a:r>
              <a:r>
                <a:rPr lang="en-US" sz="3600" b="1" dirty="0">
                  <a:cs typeface="Times New Roman" panose="02020603050405020304" pitchFamily="18" charset="0"/>
                </a:rPr>
                <a:t> </a:t>
              </a:r>
              <a:r>
                <a:rPr lang="en-US" sz="3600" b="1" dirty="0" err="1">
                  <a:cs typeface="Times New Roman" panose="02020603050405020304" pitchFamily="18" charset="0"/>
                </a:rPr>
                <a:t>trẻ</a:t>
              </a:r>
              <a:r>
                <a:rPr lang="en-US" sz="3600" b="1" dirty="0">
                  <a:cs typeface="Times New Roman" panose="02020603050405020304" pitchFamily="18" charset="0"/>
                </a:rPr>
                <a:t> </a:t>
              </a:r>
              <a:r>
                <a:rPr lang="en-US" sz="3600" b="1" dirty="0" err="1">
                  <a:cs typeface="Times New Roman" panose="02020603050405020304" pitchFamily="18" charset="0"/>
                </a:rPr>
                <a:t>em</a:t>
              </a:r>
              <a:endParaRPr sz="3600" b="1" dirty="0">
                <a:ea typeface="Times New Roman" panose="02020603050405020304" pitchFamily="18" charset="0"/>
              </a:endParaRPr>
            </a:p>
          </p:txBody>
        </p:sp>
        <p:sp>
          <p:nvSpPr>
            <p:cNvPr id="5200" name="Text Box 108"/>
            <p:cNvSpPr txBox="1"/>
            <p:nvPr/>
          </p:nvSpPr>
          <p:spPr>
            <a:xfrm>
              <a:off x="1764" y="2270"/>
              <a:ext cx="167" cy="307"/>
            </a:xfrm>
            <a:prstGeom prst="rect">
              <a:avLst/>
            </a:prstGeom>
            <a:noFill/>
            <a:ln w="9525">
              <a:noFill/>
            </a:ln>
          </p:spPr>
          <p:txBody>
            <a:bodyPr wrap="none">
              <a:spAutoFit/>
            </a:bodyPr>
            <a:lstStyle/>
            <a:p>
              <a:r>
                <a:rPr lang="vi-VN" altLang="x-none" sz="3600" b="1" dirty="0">
                  <a:solidFill>
                    <a:schemeClr val="bg1"/>
                  </a:solidFill>
                  <a:cs typeface="Times New Roman" panose="02020603050405020304" pitchFamily="18" charset="0"/>
                </a:rPr>
                <a:t>1</a:t>
              </a:r>
              <a:endParaRPr sz="3600" b="1" dirty="0">
                <a:solidFill>
                  <a:schemeClr val="bg1"/>
                </a:solidFill>
                <a:ea typeface="Times New Roman" panose="02020603050405020304" pitchFamily="18" charset="0"/>
              </a:endParaRPr>
            </a:p>
          </p:txBody>
        </p:sp>
      </p:grpSp>
      <p:grpSp>
        <p:nvGrpSpPr>
          <p:cNvPr id="5124" name="Group 222"/>
          <p:cNvGrpSpPr/>
          <p:nvPr/>
        </p:nvGrpSpPr>
        <p:grpSpPr>
          <a:xfrm>
            <a:off x="334036" y="2951545"/>
            <a:ext cx="12089301" cy="1798033"/>
            <a:chOff x="791" y="1897"/>
            <a:chExt cx="4003" cy="524"/>
          </a:xfrm>
        </p:grpSpPr>
        <p:sp>
          <p:nvSpPr>
            <p:cNvPr id="5180" name="Oval 160"/>
            <p:cNvSpPr/>
            <p:nvPr/>
          </p:nvSpPr>
          <p:spPr>
            <a:xfrm>
              <a:off x="1491" y="2186"/>
              <a:ext cx="231" cy="235"/>
            </a:xfrm>
            <a:prstGeom prst="ellipse">
              <a:avLst/>
            </a:prstGeom>
            <a:gradFill rotWithShape="1">
              <a:gsLst>
                <a:gs pos="0">
                  <a:srgbClr val="FFFFFF">
                    <a:alpha val="50000"/>
                  </a:srgbClr>
                </a:gs>
                <a:gs pos="100000">
                  <a:srgbClr val="767676">
                    <a:alpha val="0"/>
                  </a:srgbClr>
                </a:gs>
              </a:gsLst>
              <a:lin ang="5400000" scaled="1"/>
              <a:tileRect/>
            </a:gradFill>
            <a:ln w="9525">
              <a:noFill/>
            </a:ln>
          </p:spPr>
          <p:txBody>
            <a:bodyPr wrap="none" anchor="ctr"/>
            <a:lstStyle/>
            <a:p>
              <a:endParaRPr sz="2000" dirty="0">
                <a:ea typeface="Times New Roman" panose="02020603050405020304" pitchFamily="18" charset="0"/>
              </a:endParaRPr>
            </a:p>
          </p:txBody>
        </p:sp>
        <p:sp>
          <p:nvSpPr>
            <p:cNvPr id="5183" name="AutoShape 171"/>
            <p:cNvSpPr>
              <a:spLocks noChangeArrowheads="1"/>
            </p:cNvSpPr>
            <p:nvPr/>
          </p:nvSpPr>
          <p:spPr bwMode="gray">
            <a:xfrm>
              <a:off x="1284" y="1968"/>
              <a:ext cx="3510" cy="345"/>
            </a:xfrm>
            <a:prstGeom prst="roundRect">
              <a:avLst>
                <a:gd name="adj" fmla="val 50000"/>
              </a:avLst>
            </a:prstGeom>
            <a:gradFill rotWithShape="1">
              <a:gsLst>
                <a:gs pos="0">
                  <a:schemeClr val="accent6">
                    <a:lumMod val="60000"/>
                    <a:lumOff val="40000"/>
                  </a:schemeClr>
                </a:gs>
                <a:gs pos="100000">
                  <a:srgbClr val="B1E6FB"/>
                </a:gs>
              </a:gsLst>
              <a:lin ang="0" scaled="1"/>
            </a:gradFill>
            <a:ln w="38100" algn="ctr">
              <a:solidFill>
                <a:srgbClr val="4CCAE8"/>
              </a:solidFill>
              <a:round/>
            </a:ln>
          </p:spPr>
          <p:txBody>
            <a:bodyPr vert="eaVert" wrap="none" anchor="ctr"/>
            <a:lstStyle/>
            <a:p>
              <a:pPr>
                <a:defRPr/>
              </a:pPr>
              <a:endParaRPr lang="en-US" sz="2000">
                <a:cs typeface="Times New Roman" panose="02020603050405020304" pitchFamily="18" charset="0"/>
              </a:endParaRPr>
            </a:p>
          </p:txBody>
        </p:sp>
        <p:sp>
          <p:nvSpPr>
            <p:cNvPr id="5184" name="Oval 173"/>
            <p:cNvSpPr/>
            <p:nvPr/>
          </p:nvSpPr>
          <p:spPr>
            <a:xfrm rot="18445729">
              <a:off x="811" y="1877"/>
              <a:ext cx="465" cy="506"/>
            </a:xfrm>
            <a:prstGeom prst="ellipse">
              <a:avLst/>
            </a:prstGeom>
            <a:solidFill>
              <a:srgbClr val="0000CC"/>
            </a:solidFill>
            <a:ln w="9525">
              <a:noFill/>
            </a:ln>
          </p:spPr>
          <p:txBody>
            <a:bodyPr wrap="none" anchor="ctr"/>
            <a:lstStyle/>
            <a:p>
              <a:endParaRPr sz="2000" dirty="0">
                <a:ea typeface="Times New Roman" panose="02020603050405020304" pitchFamily="18" charset="0"/>
              </a:endParaRPr>
            </a:p>
          </p:txBody>
        </p:sp>
        <p:sp>
          <p:nvSpPr>
            <p:cNvPr id="5186" name="Text Box 176"/>
            <p:cNvSpPr txBox="1"/>
            <p:nvPr/>
          </p:nvSpPr>
          <p:spPr>
            <a:xfrm>
              <a:off x="1395" y="2026"/>
              <a:ext cx="3244" cy="229"/>
            </a:xfrm>
            <a:prstGeom prst="rect">
              <a:avLst/>
            </a:prstGeom>
            <a:solidFill>
              <a:srgbClr val="00B0F0"/>
            </a:solidFill>
            <a:ln w="9525">
              <a:noFill/>
            </a:ln>
          </p:spPr>
          <p:txBody>
            <a:bodyPr wrap="square">
              <a:spAutoFit/>
            </a:bodyPr>
            <a:lstStyle/>
            <a:p>
              <a:r>
                <a:rPr lang="vi-VN" sz="3600" b="1" dirty="0" smtClean="0">
                  <a:cs typeface="Times New Roman" panose="02020603050405020304" pitchFamily="18" charset="0"/>
                </a:rPr>
                <a:t>Xâm </a:t>
              </a:r>
              <a:r>
                <a:rPr lang="vi-VN" sz="3600" b="1" dirty="0">
                  <a:cs typeface="Times New Roman" panose="02020603050405020304" pitchFamily="18" charset="0"/>
                </a:rPr>
                <a:t>hại tình dục trẻ em trên môi trường mạng</a:t>
              </a:r>
              <a:endParaRPr sz="3600" dirty="0">
                <a:ea typeface="Times New Roman" panose="02020603050405020304" pitchFamily="18" charset="0"/>
              </a:endParaRPr>
            </a:p>
          </p:txBody>
        </p:sp>
        <p:sp>
          <p:nvSpPr>
            <p:cNvPr id="5188" name="Text Box 177"/>
            <p:cNvSpPr txBox="1"/>
            <p:nvPr/>
          </p:nvSpPr>
          <p:spPr>
            <a:xfrm>
              <a:off x="988" y="1953"/>
              <a:ext cx="138" cy="229"/>
            </a:xfrm>
            <a:prstGeom prst="rect">
              <a:avLst/>
            </a:prstGeom>
            <a:noFill/>
            <a:ln w="9525">
              <a:noFill/>
            </a:ln>
          </p:spPr>
          <p:txBody>
            <a:bodyPr wrap="none">
              <a:spAutoFit/>
            </a:bodyPr>
            <a:lstStyle/>
            <a:p>
              <a:r>
                <a:rPr lang="en-US" sz="3600" b="1" dirty="0">
                  <a:solidFill>
                    <a:schemeClr val="bg1"/>
                  </a:solidFill>
                  <a:cs typeface="Times New Roman" panose="02020603050405020304" pitchFamily="18" charset="0"/>
                </a:rPr>
                <a:t>2</a:t>
              </a:r>
              <a:endParaRPr sz="3600" b="1" dirty="0">
                <a:solidFill>
                  <a:schemeClr val="bg1"/>
                </a:solidFill>
                <a:ea typeface="Times New Roman" panose="02020603050405020304" pitchFamily="18" charset="0"/>
              </a:endParaRPr>
            </a:p>
          </p:txBody>
        </p:sp>
      </p:grpSp>
      <p:grpSp>
        <p:nvGrpSpPr>
          <p:cNvPr id="5125" name="Group 223"/>
          <p:cNvGrpSpPr/>
          <p:nvPr/>
        </p:nvGrpSpPr>
        <p:grpSpPr>
          <a:xfrm>
            <a:off x="508682" y="4723779"/>
            <a:ext cx="11100162" cy="1919289"/>
            <a:chOff x="1237" y="2440"/>
            <a:chExt cx="3566" cy="1209"/>
          </a:xfrm>
        </p:grpSpPr>
        <p:sp>
          <p:nvSpPr>
            <p:cNvPr id="5165" name="AutoShape 164"/>
            <p:cNvSpPr/>
            <p:nvPr/>
          </p:nvSpPr>
          <p:spPr>
            <a:xfrm>
              <a:off x="1654" y="2669"/>
              <a:ext cx="2714" cy="345"/>
            </a:xfrm>
            <a:prstGeom prst="roundRect">
              <a:avLst>
                <a:gd name="adj" fmla="val 50000"/>
              </a:avLst>
            </a:prstGeom>
            <a:gradFill rotWithShape="1">
              <a:gsLst>
                <a:gs pos="0">
                  <a:srgbClr val="F9F5D5"/>
                </a:gs>
                <a:gs pos="100000">
                  <a:srgbClr val="F5EEB7"/>
                </a:gs>
              </a:gsLst>
              <a:lin ang="0" scaled="1"/>
              <a:tileRect/>
            </a:gradFill>
            <a:ln w="38100" cap="flat" cmpd="sng">
              <a:solidFill>
                <a:srgbClr val="74A731"/>
              </a:solidFill>
              <a:prstDash val="solid"/>
              <a:headEnd type="none" w="med" len="med"/>
              <a:tailEnd type="none" w="med" len="med"/>
            </a:ln>
          </p:spPr>
          <p:txBody>
            <a:bodyPr vert="eaVert" wrap="none" anchor="ctr"/>
            <a:lstStyle/>
            <a:p>
              <a:endParaRPr sz="2000" dirty="0">
                <a:ea typeface="Times New Roman" panose="02020603050405020304" pitchFamily="18" charset="0"/>
              </a:endParaRPr>
            </a:p>
          </p:txBody>
        </p:sp>
        <p:sp>
          <p:nvSpPr>
            <p:cNvPr id="5169" name="Text Box 168"/>
            <p:cNvSpPr txBox="1"/>
            <p:nvPr/>
          </p:nvSpPr>
          <p:spPr>
            <a:xfrm>
              <a:off x="1920" y="2688"/>
              <a:ext cx="2160" cy="252"/>
            </a:xfrm>
            <a:prstGeom prst="rect">
              <a:avLst/>
            </a:prstGeom>
            <a:noFill/>
            <a:ln w="9525">
              <a:noFill/>
            </a:ln>
          </p:spPr>
          <p:txBody>
            <a:bodyPr>
              <a:spAutoFit/>
            </a:bodyPr>
            <a:lstStyle/>
            <a:p>
              <a:r>
                <a:rPr sz="2000" b="1" dirty="0">
                  <a:solidFill>
                    <a:srgbClr val="000000"/>
                  </a:solidFill>
                  <a:cs typeface="Times New Roman" panose="02020603050405020304" pitchFamily="18" charset="0"/>
                </a:rPr>
                <a:t>Click to add Title</a:t>
              </a:r>
              <a:endParaRPr sz="2000" b="1" dirty="0">
                <a:solidFill>
                  <a:srgbClr val="000000"/>
                </a:solidFill>
                <a:ea typeface="Times New Roman" panose="02020603050405020304" pitchFamily="18" charset="0"/>
              </a:endParaRPr>
            </a:p>
          </p:txBody>
        </p:sp>
        <p:sp>
          <p:nvSpPr>
            <p:cNvPr id="5170" name="Text Box 169"/>
            <p:cNvSpPr txBox="1"/>
            <p:nvPr/>
          </p:nvSpPr>
          <p:spPr>
            <a:xfrm>
              <a:off x="1560" y="2658"/>
              <a:ext cx="197" cy="252"/>
            </a:xfrm>
            <a:prstGeom prst="rect">
              <a:avLst/>
            </a:prstGeom>
            <a:noFill/>
            <a:ln w="9525">
              <a:noFill/>
            </a:ln>
          </p:spPr>
          <p:txBody>
            <a:bodyPr wrap="none">
              <a:spAutoFit/>
            </a:bodyPr>
            <a:lstStyle/>
            <a:p>
              <a:r>
                <a:rPr sz="2000" b="1" dirty="0">
                  <a:solidFill>
                    <a:srgbClr val="FFFFFF"/>
                  </a:solidFill>
                  <a:cs typeface="Times New Roman" panose="02020603050405020304" pitchFamily="18" charset="0"/>
                </a:rPr>
                <a:t>2</a:t>
              </a:r>
              <a:endParaRPr sz="2000" b="1" dirty="0">
                <a:solidFill>
                  <a:srgbClr val="FFFFFF"/>
                </a:solidFill>
                <a:ea typeface="Times New Roman" panose="02020603050405020304" pitchFamily="18" charset="0"/>
              </a:endParaRPr>
            </a:p>
          </p:txBody>
        </p:sp>
        <p:sp>
          <p:nvSpPr>
            <p:cNvPr id="5171" name="AutoShape 179"/>
            <p:cNvSpPr/>
            <p:nvPr/>
          </p:nvSpPr>
          <p:spPr>
            <a:xfrm>
              <a:off x="1609" y="2440"/>
              <a:ext cx="3194" cy="1209"/>
            </a:xfrm>
            <a:prstGeom prst="roundRect">
              <a:avLst>
                <a:gd name="adj" fmla="val 50000"/>
              </a:avLst>
            </a:prstGeom>
            <a:solidFill>
              <a:schemeClr val="accent1">
                <a:lumMod val="60000"/>
                <a:lumOff val="40000"/>
              </a:schemeClr>
            </a:solidFill>
            <a:ln w="38100" cap="flat" cmpd="sng">
              <a:solidFill>
                <a:srgbClr val="6D85E9"/>
              </a:solidFill>
              <a:prstDash val="solid"/>
              <a:headEnd type="none" w="med" len="med"/>
              <a:tailEnd type="none" w="med" len="med"/>
            </a:ln>
          </p:spPr>
          <p:txBody>
            <a:bodyPr vert="eaVert" wrap="none" anchor="ctr"/>
            <a:lstStyle/>
            <a:p>
              <a:endParaRPr sz="2000" dirty="0">
                <a:ea typeface="Times New Roman" panose="02020603050405020304" pitchFamily="18" charset="0"/>
              </a:endParaRPr>
            </a:p>
          </p:txBody>
        </p:sp>
        <p:sp>
          <p:nvSpPr>
            <p:cNvPr id="5172" name="Oval 180"/>
            <p:cNvSpPr/>
            <p:nvPr/>
          </p:nvSpPr>
          <p:spPr>
            <a:xfrm rot="1758052">
              <a:off x="1237" y="2458"/>
              <a:ext cx="502" cy="1021"/>
            </a:xfrm>
            <a:prstGeom prst="ellipse">
              <a:avLst/>
            </a:prstGeom>
            <a:solidFill>
              <a:srgbClr val="0000CC"/>
            </a:solidFill>
            <a:ln w="9525">
              <a:noFill/>
            </a:ln>
          </p:spPr>
          <p:txBody>
            <a:bodyPr wrap="none" anchor="ctr"/>
            <a:lstStyle/>
            <a:p>
              <a:endParaRPr sz="2000" dirty="0">
                <a:ea typeface="Times New Roman" panose="02020603050405020304" pitchFamily="18" charset="0"/>
              </a:endParaRPr>
            </a:p>
          </p:txBody>
        </p:sp>
        <p:sp>
          <p:nvSpPr>
            <p:cNvPr id="5174" name="Text Box 183"/>
            <p:cNvSpPr txBox="1"/>
            <p:nvPr/>
          </p:nvSpPr>
          <p:spPr>
            <a:xfrm>
              <a:off x="1805" y="2636"/>
              <a:ext cx="2928" cy="756"/>
            </a:xfrm>
            <a:prstGeom prst="rect">
              <a:avLst/>
            </a:prstGeom>
            <a:solidFill>
              <a:srgbClr val="D2F30D"/>
            </a:solidFill>
            <a:ln w="9525">
              <a:noFill/>
            </a:ln>
          </p:spPr>
          <p:txBody>
            <a:bodyPr>
              <a:spAutoFit/>
            </a:bodyPr>
            <a:lstStyle/>
            <a:p>
              <a:r>
                <a:rPr lang="en-US" sz="3600" b="1" dirty="0" err="1" smtClean="0">
                  <a:cs typeface="Times New Roman" panose="02020603050405020304" pitchFamily="18" charset="0"/>
                </a:rPr>
                <a:t>Thi</a:t>
              </a:r>
              <a:r>
                <a:rPr lang="en-US" sz="3600" b="1" dirty="0" smtClean="0">
                  <a:cs typeface="Times New Roman" panose="02020603050405020304" pitchFamily="18" charset="0"/>
                </a:rPr>
                <a:t> </a:t>
              </a:r>
              <a:r>
                <a:rPr lang="en-US" sz="3600" b="1" dirty="0" err="1" smtClean="0">
                  <a:cs typeface="Times New Roman" panose="02020603050405020304" pitchFamily="18" charset="0"/>
                </a:rPr>
                <a:t>tìm</a:t>
              </a:r>
              <a:r>
                <a:rPr lang="en-US" sz="3600" b="1" dirty="0" smtClean="0">
                  <a:cs typeface="Times New Roman" panose="02020603050405020304" pitchFamily="18" charset="0"/>
                </a:rPr>
                <a:t> </a:t>
              </a:r>
              <a:r>
                <a:rPr lang="en-US" sz="3600" b="1" dirty="0" err="1" smtClean="0">
                  <a:cs typeface="Times New Roman" panose="02020603050405020304" pitchFamily="18" charset="0"/>
                </a:rPr>
                <a:t>hiểu</a:t>
              </a:r>
              <a:r>
                <a:rPr lang="en-US" sz="3600" b="1" dirty="0" smtClean="0">
                  <a:cs typeface="Times New Roman" panose="02020603050405020304" pitchFamily="18" charset="0"/>
                </a:rPr>
                <a:t> </a:t>
              </a:r>
              <a:r>
                <a:rPr lang="en-US" sz="3600" b="1" dirty="0" err="1" smtClean="0">
                  <a:cs typeface="Times New Roman" panose="02020603050405020304" pitchFamily="18" charset="0"/>
                </a:rPr>
                <a:t>về</a:t>
              </a:r>
              <a:r>
                <a:rPr lang="en-US" sz="3600" b="1" dirty="0" smtClean="0">
                  <a:cs typeface="Times New Roman" panose="02020603050405020304" pitchFamily="18" charset="0"/>
                </a:rPr>
                <a:t> </a:t>
              </a:r>
              <a:r>
                <a:rPr lang="en-US" sz="3600" b="1" dirty="0" err="1" smtClean="0">
                  <a:cs typeface="Times New Roman" panose="02020603050405020304" pitchFamily="18" charset="0"/>
                </a:rPr>
                <a:t>các</a:t>
              </a:r>
              <a:r>
                <a:rPr lang="en-US" sz="3600" b="1" dirty="0" smtClean="0">
                  <a:cs typeface="Times New Roman" panose="02020603050405020304" pitchFamily="18" charset="0"/>
                </a:rPr>
                <a:t> </a:t>
              </a:r>
              <a:r>
                <a:rPr lang="en-US" sz="3600" b="1" dirty="0" err="1" smtClean="0">
                  <a:cs typeface="Times New Roman" panose="02020603050405020304" pitchFamily="18" charset="0"/>
                </a:rPr>
                <a:t>biểu</a:t>
              </a:r>
              <a:r>
                <a:rPr lang="en-US" sz="3600" b="1" dirty="0" smtClean="0">
                  <a:cs typeface="Times New Roman" panose="02020603050405020304" pitchFamily="18" charset="0"/>
                </a:rPr>
                <a:t> </a:t>
              </a:r>
              <a:r>
                <a:rPr lang="en-US" sz="3600" b="1" dirty="0" err="1" smtClean="0">
                  <a:cs typeface="Times New Roman" panose="02020603050405020304" pitchFamily="18" charset="0"/>
                </a:rPr>
                <a:t>hiện</a:t>
              </a:r>
              <a:r>
                <a:rPr lang="en-US" sz="3600" b="1" dirty="0" smtClean="0">
                  <a:cs typeface="Times New Roman" panose="02020603050405020304" pitchFamily="18" charset="0"/>
                </a:rPr>
                <a:t> </a:t>
              </a:r>
              <a:r>
                <a:rPr lang="en-US" sz="3600" b="1" dirty="0" err="1" smtClean="0">
                  <a:cs typeface="Times New Roman" panose="02020603050405020304" pitchFamily="18" charset="0"/>
                </a:rPr>
                <a:t>và</a:t>
              </a:r>
              <a:r>
                <a:rPr lang="en-US" sz="3600" b="1" dirty="0" smtClean="0">
                  <a:cs typeface="Times New Roman" panose="02020603050405020304" pitchFamily="18" charset="0"/>
                </a:rPr>
                <a:t> </a:t>
              </a:r>
              <a:r>
                <a:rPr lang="en-US" sz="3600" b="1" dirty="0" err="1" smtClean="0">
                  <a:cs typeface="Times New Roman" panose="02020603050405020304" pitchFamily="18" charset="0"/>
                </a:rPr>
                <a:t>cách</a:t>
              </a:r>
              <a:r>
                <a:rPr lang="en-US" sz="3600" b="1" dirty="0" smtClean="0">
                  <a:cs typeface="Times New Roman" panose="02020603050405020304" pitchFamily="18" charset="0"/>
                </a:rPr>
                <a:t> </a:t>
              </a:r>
              <a:r>
                <a:rPr lang="en-US" sz="3600" b="1" dirty="0" err="1" smtClean="0">
                  <a:cs typeface="Times New Roman" panose="02020603050405020304" pitchFamily="18" charset="0"/>
                </a:rPr>
                <a:t>phòng</a:t>
              </a:r>
              <a:r>
                <a:rPr lang="en-US" sz="3600" b="1" dirty="0" smtClean="0">
                  <a:cs typeface="Times New Roman" panose="02020603050405020304" pitchFamily="18" charset="0"/>
                </a:rPr>
                <a:t> </a:t>
              </a:r>
              <a:r>
                <a:rPr lang="en-US" sz="3600" b="1" dirty="0" err="1" smtClean="0">
                  <a:cs typeface="Times New Roman" panose="02020603050405020304" pitchFamily="18" charset="0"/>
                </a:rPr>
                <a:t>chống</a:t>
              </a:r>
              <a:r>
                <a:rPr lang="en-US" sz="3600" b="1" dirty="0" smtClean="0">
                  <a:cs typeface="Times New Roman" panose="02020603050405020304" pitchFamily="18" charset="0"/>
                </a:rPr>
                <a:t> </a:t>
              </a:r>
              <a:r>
                <a:rPr lang="en-US" sz="3600" b="1" dirty="0" err="1" smtClean="0">
                  <a:cs typeface="Times New Roman" panose="02020603050405020304" pitchFamily="18" charset="0"/>
                </a:rPr>
                <a:t>xâm</a:t>
              </a:r>
              <a:r>
                <a:rPr lang="en-US" sz="3600" b="1" dirty="0" smtClean="0">
                  <a:cs typeface="Times New Roman" panose="02020603050405020304" pitchFamily="18" charset="0"/>
                </a:rPr>
                <a:t> </a:t>
              </a:r>
              <a:r>
                <a:rPr lang="en-US" sz="3600" b="1" dirty="0" err="1" smtClean="0">
                  <a:cs typeface="Times New Roman" panose="02020603050405020304" pitchFamily="18" charset="0"/>
                </a:rPr>
                <a:t>hại</a:t>
              </a:r>
              <a:r>
                <a:rPr lang="en-US" sz="3600" b="1" dirty="0" smtClean="0">
                  <a:cs typeface="Times New Roman" panose="02020603050405020304" pitchFamily="18" charset="0"/>
                </a:rPr>
                <a:t> </a:t>
              </a:r>
              <a:r>
                <a:rPr lang="en-US" sz="3600" b="1" dirty="0" err="1" smtClean="0">
                  <a:cs typeface="Times New Roman" panose="02020603050405020304" pitchFamily="18" charset="0"/>
                </a:rPr>
                <a:t>tình</a:t>
              </a:r>
              <a:r>
                <a:rPr lang="en-US" sz="3600" b="1" dirty="0" smtClean="0">
                  <a:cs typeface="Times New Roman" panose="02020603050405020304" pitchFamily="18" charset="0"/>
                </a:rPr>
                <a:t> </a:t>
              </a:r>
              <a:r>
                <a:rPr lang="en-US" sz="3600" b="1" dirty="0" err="1" smtClean="0">
                  <a:cs typeface="Times New Roman" panose="02020603050405020304" pitchFamily="18" charset="0"/>
                </a:rPr>
                <a:t>dục</a:t>
              </a:r>
              <a:r>
                <a:rPr lang="en-US" sz="3600" b="1" dirty="0" smtClean="0">
                  <a:cs typeface="Times New Roman" panose="02020603050405020304" pitchFamily="18" charset="0"/>
                </a:rPr>
                <a:t> </a:t>
              </a:r>
              <a:r>
                <a:rPr lang="en-US" sz="3600" b="1" dirty="0" err="1" smtClean="0">
                  <a:cs typeface="Times New Roman" panose="02020603050405020304" pitchFamily="18" charset="0"/>
                </a:rPr>
                <a:t>trẻ</a:t>
              </a:r>
              <a:r>
                <a:rPr lang="en-US" sz="3600" b="1" dirty="0" smtClean="0">
                  <a:cs typeface="Times New Roman" panose="02020603050405020304" pitchFamily="18" charset="0"/>
                </a:rPr>
                <a:t> </a:t>
              </a:r>
              <a:r>
                <a:rPr lang="en-US" sz="3600" b="1" dirty="0" err="1" smtClean="0">
                  <a:cs typeface="Times New Roman" panose="02020603050405020304" pitchFamily="18" charset="0"/>
                </a:rPr>
                <a:t>em</a:t>
              </a:r>
              <a:endParaRPr sz="3600" dirty="0">
                <a:ea typeface="Times New Roman" panose="02020603050405020304" pitchFamily="18" charset="0"/>
              </a:endParaRPr>
            </a:p>
          </p:txBody>
        </p:sp>
        <p:sp>
          <p:nvSpPr>
            <p:cNvPr id="5176" name="Text Box 184"/>
            <p:cNvSpPr txBox="1"/>
            <p:nvPr/>
          </p:nvSpPr>
          <p:spPr>
            <a:xfrm>
              <a:off x="1428" y="2736"/>
              <a:ext cx="133" cy="407"/>
            </a:xfrm>
            <a:prstGeom prst="rect">
              <a:avLst/>
            </a:prstGeom>
            <a:noFill/>
            <a:ln w="9525">
              <a:noFill/>
            </a:ln>
          </p:spPr>
          <p:txBody>
            <a:bodyPr wrap="none">
              <a:spAutoFit/>
            </a:bodyPr>
            <a:lstStyle/>
            <a:p>
              <a:r>
                <a:rPr lang="en-US" sz="3600" b="1" dirty="0">
                  <a:solidFill>
                    <a:srgbClr val="FFFFFF"/>
                  </a:solidFill>
                  <a:cs typeface="Times New Roman" panose="02020603050405020304" pitchFamily="18" charset="0"/>
                </a:rPr>
                <a:t>3</a:t>
              </a:r>
              <a:endParaRPr sz="3600" b="1" dirty="0">
                <a:solidFill>
                  <a:srgbClr val="FFFFFF"/>
                </a:solidFill>
                <a:ea typeface="Times New Roman" panose="02020603050405020304" pitchFamily="18" charset="0"/>
              </a:endParaRPr>
            </a:p>
          </p:txBody>
        </p:sp>
      </p:grpSp>
    </p:spTree>
    <p:extLst>
      <p:ext uri="{BB962C8B-B14F-4D97-AF65-F5344CB8AC3E}">
        <p14:creationId xmlns:p14="http://schemas.microsoft.com/office/powerpoint/2010/main" val="33456969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circle(in)">
                                      <p:cBhvr>
                                        <p:cTn id="7" dur="20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circle(in)">
                                      <p:cBhvr>
                                        <p:cTn id="12" dur="20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circle(in)">
                                      <p:cBhvr>
                                        <p:cTn id="17" dur="2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45223"/>
            <a:ext cx="12192000" cy="2862322"/>
          </a:xfrm>
          <a:prstGeom prst="rect">
            <a:avLst/>
          </a:prstGeom>
          <a:solidFill>
            <a:srgbClr val="FFCCCC"/>
          </a:solidFill>
        </p:spPr>
        <p:txBody>
          <a:bodyPr wrap="square">
            <a:spAutoFit/>
          </a:bodyPr>
          <a:lstStyle/>
          <a:p>
            <a:pPr algn="just"/>
            <a:r>
              <a:rPr lang="vi-VN" sz="3600" dirty="0" smtClean="0">
                <a:solidFill>
                  <a:srgbClr val="0000CC"/>
                </a:solidFill>
              </a:rPr>
              <a:t>“Xâm hại tình dục trẻ em là quá trình trong đó một người trưởng thành lợi dụng vị thế của mình nhằm dụ dỗ hay cưỡng ép trẻ em tham gia vào hoạt động tình dục. Nói cách khác, xâm hại tình dục trẻ em là sử dụng trẻ em để thoả mãn nhu cầu tình dục của người lớn hơn.”</a:t>
            </a:r>
            <a:endParaRPr lang="en-US" sz="3600" dirty="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2783209" y="1463804"/>
            <a:ext cx="7768152" cy="646331"/>
          </a:xfrm>
          <a:prstGeom prst="rect">
            <a:avLst/>
          </a:prstGeom>
        </p:spPr>
        <p:txBody>
          <a:bodyPr wrap="none">
            <a:spAutoFit/>
          </a:bodyPr>
          <a:lstStyle/>
          <a:p>
            <a:r>
              <a:rPr lang="en-US" sz="3600" b="1" dirty="0">
                <a:solidFill>
                  <a:srgbClr val="0000CC"/>
                </a:solidFill>
              </a:rPr>
              <a:t>1. </a:t>
            </a:r>
            <a:r>
              <a:rPr lang="en-US" sz="3600" b="1" dirty="0" err="1">
                <a:solidFill>
                  <a:srgbClr val="0000CC"/>
                </a:solidFill>
              </a:rPr>
              <a:t>Thế</a:t>
            </a:r>
            <a:r>
              <a:rPr lang="en-US" sz="3600" b="1" dirty="0">
                <a:solidFill>
                  <a:srgbClr val="0000CC"/>
                </a:solidFill>
              </a:rPr>
              <a:t> </a:t>
            </a:r>
            <a:r>
              <a:rPr lang="en-US" sz="3600" b="1" dirty="0" err="1">
                <a:solidFill>
                  <a:srgbClr val="0000CC"/>
                </a:solidFill>
              </a:rPr>
              <a:t>nào</a:t>
            </a:r>
            <a:r>
              <a:rPr lang="en-US" sz="3600" b="1" dirty="0">
                <a:solidFill>
                  <a:srgbClr val="0000CC"/>
                </a:solidFill>
              </a:rPr>
              <a:t> </a:t>
            </a:r>
            <a:r>
              <a:rPr lang="en-US" sz="3600" b="1" dirty="0" err="1">
                <a:solidFill>
                  <a:srgbClr val="0000CC"/>
                </a:solidFill>
              </a:rPr>
              <a:t>là</a:t>
            </a:r>
            <a:r>
              <a:rPr lang="en-US" sz="3600" b="1" dirty="0">
                <a:solidFill>
                  <a:srgbClr val="0000CC"/>
                </a:solidFill>
              </a:rPr>
              <a:t> </a:t>
            </a:r>
            <a:r>
              <a:rPr lang="en-US" sz="3600" b="1" dirty="0" err="1">
                <a:solidFill>
                  <a:srgbClr val="0000CC"/>
                </a:solidFill>
              </a:rPr>
              <a:t>xâm</a:t>
            </a:r>
            <a:r>
              <a:rPr lang="en-US" sz="3600" b="1" dirty="0">
                <a:solidFill>
                  <a:srgbClr val="0000CC"/>
                </a:solidFill>
              </a:rPr>
              <a:t> </a:t>
            </a:r>
            <a:r>
              <a:rPr lang="en-US" sz="3600" b="1" dirty="0" err="1">
                <a:solidFill>
                  <a:srgbClr val="0000CC"/>
                </a:solidFill>
              </a:rPr>
              <a:t>hại</a:t>
            </a:r>
            <a:r>
              <a:rPr lang="en-US" sz="3600" b="1" dirty="0">
                <a:solidFill>
                  <a:srgbClr val="0000CC"/>
                </a:solidFill>
              </a:rPr>
              <a:t> </a:t>
            </a:r>
            <a:r>
              <a:rPr lang="en-US" sz="3600" b="1" dirty="0" err="1">
                <a:solidFill>
                  <a:srgbClr val="0000CC"/>
                </a:solidFill>
              </a:rPr>
              <a:t>tình</a:t>
            </a:r>
            <a:r>
              <a:rPr lang="en-US" sz="3600" b="1" dirty="0">
                <a:solidFill>
                  <a:srgbClr val="0000CC"/>
                </a:solidFill>
              </a:rPr>
              <a:t> </a:t>
            </a:r>
            <a:r>
              <a:rPr lang="en-US" sz="3600" b="1" dirty="0" err="1">
                <a:solidFill>
                  <a:srgbClr val="0000CC"/>
                </a:solidFill>
              </a:rPr>
              <a:t>dục</a:t>
            </a:r>
            <a:r>
              <a:rPr lang="en-US" sz="3600" b="1" dirty="0">
                <a:solidFill>
                  <a:srgbClr val="0000CC"/>
                </a:solidFill>
              </a:rPr>
              <a:t> </a:t>
            </a:r>
            <a:r>
              <a:rPr lang="en-US" sz="3600" b="1" dirty="0" err="1">
                <a:solidFill>
                  <a:srgbClr val="0000CC"/>
                </a:solidFill>
              </a:rPr>
              <a:t>trẻ</a:t>
            </a:r>
            <a:r>
              <a:rPr lang="en-US" sz="3600" b="1" dirty="0">
                <a:solidFill>
                  <a:srgbClr val="0000CC"/>
                </a:solidFill>
              </a:rPr>
              <a:t> </a:t>
            </a:r>
            <a:r>
              <a:rPr lang="en-US" sz="3600" b="1" dirty="0" err="1">
                <a:solidFill>
                  <a:srgbClr val="0000CC"/>
                </a:solidFill>
              </a:rPr>
              <a:t>em</a:t>
            </a:r>
            <a:r>
              <a:rPr lang="en-US" sz="3600" b="1" dirty="0">
                <a:solidFill>
                  <a:srgbClr val="0000CC"/>
                </a:solidFill>
              </a:rPr>
              <a:t>?</a:t>
            </a:r>
          </a:p>
        </p:txBody>
      </p:sp>
    </p:spTree>
    <p:extLst>
      <p:ext uri="{BB962C8B-B14F-4D97-AF65-F5344CB8AC3E}">
        <p14:creationId xmlns:p14="http://schemas.microsoft.com/office/powerpoint/2010/main" val="19729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3970318"/>
          </a:xfrm>
          <a:prstGeom prst="rect">
            <a:avLst/>
          </a:prstGeom>
          <a:solidFill>
            <a:srgbClr val="FFCCCC"/>
          </a:solidFill>
        </p:spPr>
        <p:txBody>
          <a:bodyPr wrap="square">
            <a:spAutoFit/>
          </a:bodyPr>
          <a:lstStyle/>
          <a:p>
            <a:pPr algn="just"/>
            <a:r>
              <a:rPr lang="vi-VN" sz="3600" dirty="0">
                <a:solidFill>
                  <a:srgbClr val="0000CC"/>
                </a:solidFill>
              </a:rPr>
              <a:t>* Tổng cục Cảnh sát - Bộ Công an:</a:t>
            </a:r>
          </a:p>
          <a:p>
            <a:pPr algn="just"/>
            <a:r>
              <a:rPr lang="vi-VN" sz="3600" dirty="0">
                <a:solidFill>
                  <a:srgbClr val="0000CC"/>
                </a:solidFill>
              </a:rPr>
              <a:t>- TB mỗi năm ở nước ta: 1.600 - 1.800 vụ XHTD trẻ em được phát hiện.</a:t>
            </a:r>
          </a:p>
          <a:p>
            <a:pPr algn="just"/>
            <a:r>
              <a:rPr lang="vi-VN" sz="3600" dirty="0">
                <a:solidFill>
                  <a:srgbClr val="0000CC"/>
                </a:solidFill>
              </a:rPr>
              <a:t>- Số vụ trẻ em bị XHTD: 65% tổng số vụ XHTD</a:t>
            </a:r>
          </a:p>
          <a:p>
            <a:pPr algn="just"/>
            <a:r>
              <a:rPr lang="vi-VN" sz="3600" dirty="0">
                <a:solidFill>
                  <a:srgbClr val="0000CC"/>
                </a:solidFill>
              </a:rPr>
              <a:t>- Nạn nhân là nữ ở độ tuổi 12-15: 57,46%</a:t>
            </a:r>
          </a:p>
          <a:p>
            <a:pPr algn="just"/>
            <a:r>
              <a:rPr lang="vi-VN" sz="3600" dirty="0">
                <a:solidFill>
                  <a:srgbClr val="0000CC"/>
                </a:solidFill>
              </a:rPr>
              <a:t>- Đáng báo động là: Số vụ trẻ em dưới 6 tuổi và nạn nhân là nam ngày càng gia tăng.</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4580360" y="1463803"/>
            <a:ext cx="3031279" cy="646331"/>
          </a:xfrm>
          <a:prstGeom prst="rect">
            <a:avLst/>
          </a:prstGeom>
        </p:spPr>
        <p:txBody>
          <a:bodyPr wrap="none">
            <a:spAutoFit/>
          </a:bodyPr>
          <a:lstStyle/>
          <a:p>
            <a:r>
              <a:rPr lang="en-US" sz="3600" b="1" dirty="0">
                <a:solidFill>
                  <a:srgbClr val="0000CC"/>
                </a:solidFill>
              </a:rPr>
              <a:t>2. </a:t>
            </a:r>
            <a:r>
              <a:rPr lang="en-US" sz="3600" b="1" dirty="0" err="1">
                <a:solidFill>
                  <a:srgbClr val="0000CC"/>
                </a:solidFill>
              </a:rPr>
              <a:t>Thực</a:t>
            </a:r>
            <a:r>
              <a:rPr lang="en-US" sz="3600" b="1" dirty="0">
                <a:solidFill>
                  <a:srgbClr val="0000CC"/>
                </a:solidFill>
              </a:rPr>
              <a:t> </a:t>
            </a:r>
            <a:r>
              <a:rPr lang="en-US" sz="3600" b="1" dirty="0" err="1">
                <a:solidFill>
                  <a:srgbClr val="0000CC"/>
                </a:solidFill>
              </a:rPr>
              <a:t>trạng</a:t>
            </a:r>
            <a:r>
              <a:rPr lang="en-US" sz="3600" b="1" dirty="0">
                <a:solidFill>
                  <a:srgbClr val="0000CC"/>
                </a:solidFill>
              </a:rPr>
              <a:t>:</a:t>
            </a:r>
          </a:p>
        </p:txBody>
      </p:sp>
    </p:spTree>
    <p:extLst>
      <p:ext uri="{BB962C8B-B14F-4D97-AF65-F5344CB8AC3E}">
        <p14:creationId xmlns:p14="http://schemas.microsoft.com/office/powerpoint/2010/main" val="196368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2308324"/>
          </a:xfrm>
          <a:prstGeom prst="rect">
            <a:avLst/>
          </a:prstGeom>
          <a:solidFill>
            <a:srgbClr val="FFCCCC"/>
          </a:solidFill>
        </p:spPr>
        <p:txBody>
          <a:bodyPr wrap="square">
            <a:spAutoFit/>
          </a:bodyPr>
          <a:lstStyle/>
          <a:p>
            <a:pPr algn="ctr"/>
            <a:r>
              <a:rPr lang="en-US" sz="3600" dirty="0" smtClean="0">
                <a:solidFill>
                  <a:srgbClr val="0000CC"/>
                </a:solidFill>
              </a:rPr>
              <a:t> </a:t>
            </a:r>
            <a:r>
              <a:rPr lang="vi-VN" sz="3600" dirty="0" smtClean="0">
                <a:solidFill>
                  <a:srgbClr val="0000CC"/>
                </a:solidFill>
              </a:rPr>
              <a:t>- </a:t>
            </a:r>
            <a:r>
              <a:rPr lang="vi-VN" sz="3600" dirty="0">
                <a:solidFill>
                  <a:srgbClr val="0000CC"/>
                </a:solidFill>
              </a:rPr>
              <a:t>Dâm ô</a:t>
            </a:r>
          </a:p>
          <a:p>
            <a:pPr algn="ctr"/>
            <a:r>
              <a:rPr lang="en-US" sz="3600" dirty="0" smtClean="0">
                <a:solidFill>
                  <a:srgbClr val="0000CC"/>
                </a:solidFill>
              </a:rPr>
              <a:t>    </a:t>
            </a:r>
            <a:r>
              <a:rPr lang="vi-VN" sz="3600" dirty="0" smtClean="0">
                <a:solidFill>
                  <a:srgbClr val="0000CC"/>
                </a:solidFill>
              </a:rPr>
              <a:t>- </a:t>
            </a:r>
            <a:r>
              <a:rPr lang="vi-VN" sz="3600" dirty="0">
                <a:solidFill>
                  <a:srgbClr val="0000CC"/>
                </a:solidFill>
              </a:rPr>
              <a:t>Giao cấu</a:t>
            </a:r>
          </a:p>
          <a:p>
            <a:pPr algn="ctr"/>
            <a:r>
              <a:rPr lang="en-US" sz="3600" dirty="0" smtClean="0">
                <a:solidFill>
                  <a:srgbClr val="0000CC"/>
                </a:solidFill>
              </a:rPr>
              <a:t>         </a:t>
            </a:r>
            <a:r>
              <a:rPr lang="vi-VN" sz="3600" dirty="0" smtClean="0">
                <a:solidFill>
                  <a:srgbClr val="0000CC"/>
                </a:solidFill>
              </a:rPr>
              <a:t>- </a:t>
            </a:r>
            <a:r>
              <a:rPr lang="vi-VN" sz="3600" dirty="0">
                <a:solidFill>
                  <a:srgbClr val="0000CC"/>
                </a:solidFill>
              </a:rPr>
              <a:t>Cưỡng dâm</a:t>
            </a:r>
          </a:p>
          <a:p>
            <a:pPr algn="ctr"/>
            <a:r>
              <a:rPr lang="en-US" sz="3600" dirty="0" smtClean="0">
                <a:solidFill>
                  <a:srgbClr val="0000CC"/>
                </a:solidFill>
              </a:rPr>
              <a:t>       </a:t>
            </a:r>
            <a:r>
              <a:rPr lang="vi-VN" sz="3600" dirty="0" smtClean="0">
                <a:solidFill>
                  <a:srgbClr val="0000CC"/>
                </a:solidFill>
              </a:rPr>
              <a:t>- </a:t>
            </a:r>
            <a:r>
              <a:rPr lang="vi-VN" sz="3600" dirty="0">
                <a:solidFill>
                  <a:srgbClr val="0000CC"/>
                </a:solidFill>
              </a:rPr>
              <a:t>Hiếp dâm</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2518804" y="1174649"/>
            <a:ext cx="7840608" cy="646331"/>
          </a:xfrm>
          <a:prstGeom prst="rect">
            <a:avLst/>
          </a:prstGeom>
        </p:spPr>
        <p:txBody>
          <a:bodyPr wrap="none">
            <a:spAutoFit/>
          </a:bodyPr>
          <a:lstStyle/>
          <a:p>
            <a:r>
              <a:rPr lang="en-US" sz="3600" b="1" dirty="0" smtClean="0">
                <a:solidFill>
                  <a:srgbClr val="0000CC"/>
                </a:solidFill>
              </a:rPr>
              <a:t>3. </a:t>
            </a:r>
            <a:r>
              <a:rPr lang="en-US" sz="3600" b="1" dirty="0" err="1">
                <a:solidFill>
                  <a:srgbClr val="0000CC"/>
                </a:solidFill>
              </a:rPr>
              <a:t>Các</a:t>
            </a:r>
            <a:r>
              <a:rPr lang="en-US" sz="3600" b="1" dirty="0">
                <a:solidFill>
                  <a:srgbClr val="0000CC"/>
                </a:solidFill>
              </a:rPr>
              <a:t> </a:t>
            </a:r>
            <a:r>
              <a:rPr lang="en-US" sz="3600" b="1" dirty="0" err="1">
                <a:solidFill>
                  <a:srgbClr val="0000CC"/>
                </a:solidFill>
              </a:rPr>
              <a:t>hành</a:t>
            </a:r>
            <a:r>
              <a:rPr lang="en-US" sz="3600" b="1" dirty="0">
                <a:solidFill>
                  <a:srgbClr val="0000CC"/>
                </a:solidFill>
              </a:rPr>
              <a:t> vi </a:t>
            </a:r>
            <a:r>
              <a:rPr lang="en-US" sz="3600" b="1" dirty="0" err="1">
                <a:solidFill>
                  <a:srgbClr val="0000CC"/>
                </a:solidFill>
              </a:rPr>
              <a:t>xâm</a:t>
            </a:r>
            <a:r>
              <a:rPr lang="en-US" sz="3600" b="1" dirty="0">
                <a:solidFill>
                  <a:srgbClr val="0000CC"/>
                </a:solidFill>
              </a:rPr>
              <a:t> </a:t>
            </a:r>
            <a:r>
              <a:rPr lang="en-US" sz="3600" b="1" dirty="0" err="1">
                <a:solidFill>
                  <a:srgbClr val="0000CC"/>
                </a:solidFill>
              </a:rPr>
              <a:t>hại</a:t>
            </a:r>
            <a:r>
              <a:rPr lang="en-US" sz="3600" b="1" dirty="0">
                <a:solidFill>
                  <a:srgbClr val="0000CC"/>
                </a:solidFill>
              </a:rPr>
              <a:t> </a:t>
            </a:r>
            <a:r>
              <a:rPr lang="en-US" sz="3600" b="1" dirty="0" err="1">
                <a:solidFill>
                  <a:srgbClr val="0000CC"/>
                </a:solidFill>
              </a:rPr>
              <a:t>tình</a:t>
            </a:r>
            <a:r>
              <a:rPr lang="en-US" sz="3600" b="1" dirty="0">
                <a:solidFill>
                  <a:srgbClr val="0000CC"/>
                </a:solidFill>
              </a:rPr>
              <a:t> </a:t>
            </a:r>
            <a:r>
              <a:rPr lang="en-US" sz="3600" b="1" dirty="0" err="1">
                <a:solidFill>
                  <a:srgbClr val="0000CC"/>
                </a:solidFill>
              </a:rPr>
              <a:t>dục</a:t>
            </a:r>
            <a:r>
              <a:rPr lang="en-US" sz="3600" b="1" dirty="0">
                <a:solidFill>
                  <a:srgbClr val="0000CC"/>
                </a:solidFill>
              </a:rPr>
              <a:t> </a:t>
            </a:r>
            <a:r>
              <a:rPr lang="en-US" sz="3600" b="1" dirty="0" err="1">
                <a:solidFill>
                  <a:srgbClr val="0000CC"/>
                </a:solidFill>
              </a:rPr>
              <a:t>trẻ</a:t>
            </a:r>
            <a:r>
              <a:rPr lang="en-US" sz="3600" b="1" dirty="0">
                <a:solidFill>
                  <a:srgbClr val="0000CC"/>
                </a:solidFill>
              </a:rPr>
              <a:t> </a:t>
            </a:r>
            <a:r>
              <a:rPr lang="en-US" sz="3600" b="1" dirty="0" err="1">
                <a:solidFill>
                  <a:srgbClr val="0000CC"/>
                </a:solidFill>
              </a:rPr>
              <a:t>em</a:t>
            </a:r>
            <a:endParaRPr lang="en-US" sz="3600" b="1" dirty="0">
              <a:solidFill>
                <a:srgbClr val="0000CC"/>
              </a:solidFill>
            </a:endParaRPr>
          </a:p>
        </p:txBody>
      </p:sp>
    </p:spTree>
    <p:extLst>
      <p:ext uri="{BB962C8B-B14F-4D97-AF65-F5344CB8AC3E}">
        <p14:creationId xmlns:p14="http://schemas.microsoft.com/office/powerpoint/2010/main" val="189576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96335"/>
            <a:ext cx="12192000" cy="4524315"/>
          </a:xfrm>
          <a:prstGeom prst="rect">
            <a:avLst/>
          </a:prstGeom>
          <a:solidFill>
            <a:srgbClr val="FFCCCC"/>
          </a:solidFill>
        </p:spPr>
        <p:txBody>
          <a:bodyPr wrap="square">
            <a:spAutoFit/>
          </a:bodyPr>
          <a:lstStyle/>
          <a:p>
            <a:pPr algn="just"/>
            <a:r>
              <a:rPr lang="vi-VN" sz="3600" dirty="0">
                <a:solidFill>
                  <a:srgbClr val="0000CC"/>
                </a:solidFill>
              </a:rPr>
              <a:t>- Động chạm, sờ mó vào cơ thể người khác.</a:t>
            </a:r>
          </a:p>
          <a:p>
            <a:pPr algn="just"/>
            <a:r>
              <a:rPr lang="vi-VN" sz="3600" dirty="0">
                <a:solidFill>
                  <a:srgbClr val="0000CC"/>
                </a:solidFill>
              </a:rPr>
              <a:t>- Ép buộc người khác phải phô trương cơ thể họ để làm thỏa mãn nhu cầu tình dục của mình.</a:t>
            </a:r>
          </a:p>
          <a:p>
            <a:pPr algn="just"/>
            <a:r>
              <a:rPr lang="vi-VN" sz="3600" dirty="0">
                <a:solidFill>
                  <a:srgbClr val="0000CC"/>
                </a:solidFill>
              </a:rPr>
              <a:t>- Kích thích tình dục: kể cho người khác nghe về tình dục, cho xem phim khiêu dâm; kích thích tình dục ...</a:t>
            </a:r>
          </a:p>
          <a:p>
            <a:pPr algn="just"/>
            <a:r>
              <a:rPr lang="vi-VN" sz="3600" dirty="0">
                <a:solidFill>
                  <a:srgbClr val="0000CC"/>
                </a:solidFill>
              </a:rPr>
              <a:t>- Quan hệ tình dục.</a:t>
            </a:r>
          </a:p>
          <a:p>
            <a:pPr algn="just"/>
            <a:r>
              <a:rPr lang="vi-VN" sz="3600" dirty="0">
                <a:solidFill>
                  <a:srgbClr val="0000CC"/>
                </a:solidFill>
              </a:rPr>
              <a:t>- Bị xâm hại tình dục nghiêm trọng: hâm dọa, cưỡng hiếp, hiếp giết…</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3034193" y="1280923"/>
            <a:ext cx="6450805" cy="646331"/>
          </a:xfrm>
          <a:prstGeom prst="rect">
            <a:avLst/>
          </a:prstGeom>
        </p:spPr>
        <p:txBody>
          <a:bodyPr wrap="none">
            <a:spAutoFit/>
          </a:bodyPr>
          <a:lstStyle/>
          <a:p>
            <a:r>
              <a:rPr lang="vi-VN" sz="3600" b="1" dirty="0" smtClean="0">
                <a:solidFill>
                  <a:srgbClr val="0000CC"/>
                </a:solidFill>
              </a:rPr>
              <a:t>4</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 mức độ xâm hại tình dục</a:t>
            </a:r>
            <a:endParaRPr lang="en-US" sz="3600" b="1" dirty="0">
              <a:solidFill>
                <a:srgbClr val="0000CC"/>
              </a:solidFill>
            </a:endParaRPr>
          </a:p>
        </p:txBody>
      </p:sp>
    </p:spTree>
    <p:extLst>
      <p:ext uri="{BB962C8B-B14F-4D97-AF65-F5344CB8AC3E}">
        <p14:creationId xmlns:p14="http://schemas.microsoft.com/office/powerpoint/2010/main" val="156232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3" name="Picture 5" descr="truyen-cuo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7600" y="228600"/>
            <a:ext cx="5588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5" name="Picture 7" descr="ANd9GcR5_Djq5rUG_9YgzTDTtPFjhXdxKJE7TJXUOLQlnd8yZYkZKu8u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33400"/>
            <a:ext cx="5486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186376" name="Rectangle 8"/>
          <p:cNvSpPr>
            <a:spLocks noChangeArrowheads="1"/>
          </p:cNvSpPr>
          <p:nvPr/>
        </p:nvSpPr>
        <p:spPr bwMode="auto">
          <a:xfrm>
            <a:off x="711200" y="4800601"/>
            <a:ext cx="1026160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i="1"/>
              <a:t>Hôn hít, sờ mó vào ngực hay bộ phận sinh dục của trẻ. Bắt trẻ sờ mó vào bộ phận sinh dục của mình</a:t>
            </a:r>
            <a:r>
              <a:rPr lang="en-US" i="1">
                <a:solidFill>
                  <a:schemeClr val="bg1"/>
                </a:solidFill>
              </a:rPr>
              <a:t>.</a:t>
            </a:r>
          </a:p>
        </p:txBody>
      </p:sp>
    </p:spTree>
    <p:extLst>
      <p:ext uri="{BB962C8B-B14F-4D97-AF65-F5344CB8AC3E}">
        <p14:creationId xmlns:p14="http://schemas.microsoft.com/office/powerpoint/2010/main" val="2752679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xit" presetSubtype="16" fill="hold" nodeType="withEffect">
                                  <p:stCondLst>
                                    <p:cond delay="0"/>
                                  </p:stCondLst>
                                  <p:childTnLst>
                                    <p:animEffect transition="out" filter="box(in)">
                                      <p:cBhvr>
                                        <p:cTn id="6" dur="500"/>
                                        <p:tgtEl>
                                          <p:spTgt spid="186373"/>
                                        </p:tgtEl>
                                      </p:cBhvr>
                                    </p:animEffect>
                                    <p:set>
                                      <p:cBhvr>
                                        <p:cTn id="7" dur="1" fill="hold">
                                          <p:stCondLst>
                                            <p:cond delay="499"/>
                                          </p:stCondLst>
                                        </p:cTn>
                                        <p:tgtEl>
                                          <p:spTgt spid="18637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86373"/>
                                        </p:tgtEl>
                                        <p:attrNameLst>
                                          <p:attrName>style.visibility</p:attrName>
                                        </p:attrNameLst>
                                      </p:cBhvr>
                                      <p:to>
                                        <p:strVal val="visible"/>
                                      </p:to>
                                    </p:set>
                                    <p:animEffect transition="in" filter="checkerboard(across)">
                                      <p:cBhvr>
                                        <p:cTn id="12" dur="500"/>
                                        <p:tgtEl>
                                          <p:spTgt spid="186373"/>
                                        </p:tgtEl>
                                      </p:cBhvr>
                                    </p:animEffect>
                                  </p:childTnLst>
                                </p:cTn>
                              </p:par>
                              <p:par>
                                <p:cTn id="13" presetID="4" presetClass="exit" presetSubtype="16" fill="hold" nodeType="withEffect">
                                  <p:stCondLst>
                                    <p:cond delay="0"/>
                                  </p:stCondLst>
                                  <p:childTnLst>
                                    <p:animEffect transition="out" filter="box(in)">
                                      <p:cBhvr>
                                        <p:cTn id="14" dur="500"/>
                                        <p:tgtEl>
                                          <p:spTgt spid="186375"/>
                                        </p:tgtEl>
                                      </p:cBhvr>
                                    </p:animEffect>
                                    <p:set>
                                      <p:cBhvr>
                                        <p:cTn id="15" dur="1" fill="hold">
                                          <p:stCondLst>
                                            <p:cond delay="499"/>
                                          </p:stCondLst>
                                        </p:cTn>
                                        <p:tgtEl>
                                          <p:spTgt spid="186375"/>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16" fill="hold" nodeType="clickEffect">
                                  <p:stCondLst>
                                    <p:cond delay="0"/>
                                  </p:stCondLst>
                                  <p:childTnLst>
                                    <p:set>
                                      <p:cBhvr>
                                        <p:cTn id="19" dur="1" fill="hold">
                                          <p:stCondLst>
                                            <p:cond delay="0"/>
                                          </p:stCondLst>
                                        </p:cTn>
                                        <p:tgtEl>
                                          <p:spTgt spid="186375"/>
                                        </p:tgtEl>
                                        <p:attrNameLst>
                                          <p:attrName>style.visibility</p:attrName>
                                        </p:attrNameLst>
                                      </p:cBhvr>
                                      <p:to>
                                        <p:strVal val="visible"/>
                                      </p:to>
                                    </p:set>
                                    <p:animEffect transition="in" filter="diamond(in)">
                                      <p:cBhvr>
                                        <p:cTn id="20" dur="2000"/>
                                        <p:tgtEl>
                                          <p:spTgt spid="186375"/>
                                        </p:tgtEl>
                                      </p:cBhvr>
                                    </p:animEffect>
                                  </p:childTnLst>
                                </p:cTn>
                              </p:par>
                              <p:par>
                                <p:cTn id="21" presetID="4" presetClass="exit" presetSubtype="16" fill="hold" grpId="0" nodeType="withEffect">
                                  <p:stCondLst>
                                    <p:cond delay="0"/>
                                  </p:stCondLst>
                                  <p:childTnLst>
                                    <p:animEffect transition="out" filter="box(in)">
                                      <p:cBhvr>
                                        <p:cTn id="22" dur="500"/>
                                        <p:tgtEl>
                                          <p:spTgt spid="186376"/>
                                        </p:tgtEl>
                                      </p:cBhvr>
                                    </p:animEffect>
                                    <p:set>
                                      <p:cBhvr>
                                        <p:cTn id="23" dur="1" fill="hold">
                                          <p:stCondLst>
                                            <p:cond delay="499"/>
                                          </p:stCondLst>
                                        </p:cTn>
                                        <p:tgtEl>
                                          <p:spTgt spid="186376"/>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grpId="1" nodeType="clickEffect">
                                  <p:stCondLst>
                                    <p:cond delay="0"/>
                                  </p:stCondLst>
                                  <p:childTnLst>
                                    <p:set>
                                      <p:cBhvr>
                                        <p:cTn id="27" dur="1" fill="hold">
                                          <p:stCondLst>
                                            <p:cond delay="0"/>
                                          </p:stCondLst>
                                        </p:cTn>
                                        <p:tgtEl>
                                          <p:spTgt spid="186376"/>
                                        </p:tgtEl>
                                        <p:attrNameLst>
                                          <p:attrName>style.visibility</p:attrName>
                                        </p:attrNameLst>
                                      </p:cBhvr>
                                      <p:to>
                                        <p:strVal val="visible"/>
                                      </p:to>
                                    </p:set>
                                    <p:animEffect transition="in" filter="checkerboard(across)">
                                      <p:cBhvr>
                                        <p:cTn id="28" dur="500"/>
                                        <p:tgtEl>
                                          <p:spTgt spid="186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6" grpId="0" animBg="1"/>
      <p:bldP spid="18637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1754326"/>
          </a:xfrm>
          <a:prstGeom prst="rect">
            <a:avLst/>
          </a:prstGeom>
          <a:solidFill>
            <a:srgbClr val="FFCCCC"/>
          </a:solidFill>
        </p:spPr>
        <p:txBody>
          <a:bodyPr wrap="square">
            <a:spAutoFit/>
          </a:bodyPr>
          <a:lstStyle/>
          <a:p>
            <a:pPr algn="just"/>
            <a:r>
              <a:rPr lang="vi-VN" sz="3600" dirty="0">
                <a:solidFill>
                  <a:srgbClr val="0000CC"/>
                </a:solidFill>
              </a:rPr>
              <a:t>+ Người quen thân thiết: chú, bác, anh em, hàng xóm….</a:t>
            </a:r>
          </a:p>
          <a:p>
            <a:pPr algn="just"/>
            <a:r>
              <a:rPr lang="vi-VN" sz="3600" dirty="0">
                <a:solidFill>
                  <a:srgbClr val="0000CC"/>
                </a:solidFill>
              </a:rPr>
              <a:t>+ Người không quen biết.</a:t>
            </a:r>
          </a:p>
          <a:p>
            <a:pPr algn="just"/>
            <a:r>
              <a:rPr lang="vi-VN" sz="3600" dirty="0">
                <a:solidFill>
                  <a:srgbClr val="0000CC"/>
                </a:solidFill>
              </a:rPr>
              <a:t>+ Thành phần: nam, nữ mọi lứa tuổi.</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4580360" y="1463803"/>
            <a:ext cx="4333238" cy="646331"/>
          </a:xfrm>
          <a:prstGeom prst="rect">
            <a:avLst/>
          </a:prstGeom>
        </p:spPr>
        <p:txBody>
          <a:bodyPr wrap="none">
            <a:spAutoFit/>
          </a:bodyPr>
          <a:lstStyle/>
          <a:p>
            <a:r>
              <a:rPr lang="vi-VN" sz="3600" b="1" dirty="0" smtClean="0">
                <a:solidFill>
                  <a:srgbClr val="0000CC"/>
                </a:solidFill>
              </a:rPr>
              <a:t>5</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Đối tượng xâm hại</a:t>
            </a:r>
            <a:endParaRPr lang="en-US" sz="3600" b="1" dirty="0">
              <a:solidFill>
                <a:srgbClr val="0000CC"/>
              </a:solidFill>
            </a:endParaRPr>
          </a:p>
        </p:txBody>
      </p:sp>
    </p:spTree>
    <p:extLst>
      <p:ext uri="{BB962C8B-B14F-4D97-AF65-F5344CB8AC3E}">
        <p14:creationId xmlns:p14="http://schemas.microsoft.com/office/powerpoint/2010/main" val="156232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4"/>
            <a:ext cx="12192000" cy="4524315"/>
          </a:xfrm>
          <a:prstGeom prst="rect">
            <a:avLst/>
          </a:prstGeom>
          <a:solidFill>
            <a:srgbClr val="FFCCCC"/>
          </a:solidFill>
        </p:spPr>
        <p:txBody>
          <a:bodyPr wrap="square">
            <a:spAutoFit/>
          </a:bodyPr>
          <a:lstStyle/>
          <a:p>
            <a:pPr algn="just"/>
            <a:r>
              <a:rPr lang="vi-VN" sz="3600" dirty="0">
                <a:solidFill>
                  <a:srgbClr val="0000CC"/>
                </a:solidFill>
              </a:rPr>
              <a:t>- Hôn hít, sờ mó vào ngực hay bộ phận sinh dục của trẻ.</a:t>
            </a:r>
          </a:p>
          <a:p>
            <a:pPr algn="just"/>
            <a:r>
              <a:rPr lang="vi-VN" sz="3600" dirty="0">
                <a:solidFill>
                  <a:srgbClr val="0000CC"/>
                </a:solidFill>
              </a:rPr>
              <a:t>- Bắt trẻ sờ mó vào bộ phận sinh dục của mình.</a:t>
            </a:r>
          </a:p>
          <a:p>
            <a:pPr algn="just"/>
            <a:r>
              <a:rPr lang="vi-VN" sz="3600" dirty="0">
                <a:solidFill>
                  <a:srgbClr val="0000CC"/>
                </a:solidFill>
              </a:rPr>
              <a:t>- Quan hệ tình dục bằng miệng hay các cơ quan khác.</a:t>
            </a:r>
          </a:p>
          <a:p>
            <a:pPr algn="just"/>
            <a:r>
              <a:rPr lang="vi-VN" sz="3600" dirty="0">
                <a:solidFill>
                  <a:srgbClr val="0000CC"/>
                </a:solidFill>
              </a:rPr>
              <a:t>- Toan tính quan hệ tình dục.</a:t>
            </a:r>
          </a:p>
          <a:p>
            <a:pPr algn="just"/>
            <a:r>
              <a:rPr lang="vi-VN" sz="3600" dirty="0">
                <a:solidFill>
                  <a:srgbClr val="0000CC"/>
                </a:solidFill>
              </a:rPr>
              <a:t>- Mại dâm trẻ em.</a:t>
            </a:r>
          </a:p>
          <a:p>
            <a:pPr algn="just"/>
            <a:r>
              <a:rPr lang="vi-VN" sz="3600" dirty="0">
                <a:solidFill>
                  <a:srgbClr val="0000CC"/>
                </a:solidFill>
              </a:rPr>
              <a:t>- Phô bày bộ phận sinh sục của mình để trẻ nhìn thấy</a:t>
            </a:r>
          </a:p>
          <a:p>
            <a:pPr algn="just"/>
            <a:r>
              <a:rPr lang="vi-VN" sz="3600" dirty="0">
                <a:solidFill>
                  <a:srgbClr val="0000CC"/>
                </a:solidFill>
              </a:rPr>
              <a:t>- Nhìn trộm khi trẻ không mặc quần áo( khi tắm hay thay quần áo...)</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3034193" y="1314173"/>
            <a:ext cx="6789038" cy="646331"/>
          </a:xfrm>
          <a:prstGeom prst="rect">
            <a:avLst/>
          </a:prstGeom>
        </p:spPr>
        <p:txBody>
          <a:bodyPr wrap="none">
            <a:spAutoFit/>
          </a:bodyPr>
          <a:lstStyle/>
          <a:p>
            <a:r>
              <a:rPr lang="en-US" sz="3600" b="1" dirty="0" smtClean="0">
                <a:solidFill>
                  <a:srgbClr val="0000CC"/>
                </a:solidFill>
              </a:rPr>
              <a:t>6. </a:t>
            </a:r>
            <a:r>
              <a:rPr lang="en-US" sz="3600" b="1" dirty="0" err="1">
                <a:solidFill>
                  <a:srgbClr val="0000CC"/>
                </a:solidFill>
              </a:rPr>
              <a:t>Các</a:t>
            </a:r>
            <a:r>
              <a:rPr lang="en-US" sz="3600" b="1" dirty="0">
                <a:solidFill>
                  <a:srgbClr val="0000CC"/>
                </a:solidFill>
              </a:rPr>
              <a:t> </a:t>
            </a:r>
            <a:r>
              <a:rPr lang="en-US" sz="3600" b="1" dirty="0" err="1">
                <a:solidFill>
                  <a:srgbClr val="0000CC"/>
                </a:solidFill>
              </a:rPr>
              <a:t>biểu</a:t>
            </a:r>
            <a:r>
              <a:rPr lang="en-US" sz="3600" b="1" dirty="0">
                <a:solidFill>
                  <a:srgbClr val="0000CC"/>
                </a:solidFill>
              </a:rPr>
              <a:t> </a:t>
            </a:r>
            <a:r>
              <a:rPr lang="en-US" sz="3600" b="1" dirty="0" err="1">
                <a:solidFill>
                  <a:srgbClr val="0000CC"/>
                </a:solidFill>
              </a:rPr>
              <a:t>hiện</a:t>
            </a:r>
            <a:r>
              <a:rPr lang="en-US" sz="3600" b="1" dirty="0">
                <a:solidFill>
                  <a:srgbClr val="0000CC"/>
                </a:solidFill>
              </a:rPr>
              <a:t> </a:t>
            </a:r>
            <a:r>
              <a:rPr lang="en-US" sz="3600" b="1" dirty="0" err="1">
                <a:solidFill>
                  <a:srgbClr val="0000CC"/>
                </a:solidFill>
              </a:rPr>
              <a:t>xâm</a:t>
            </a:r>
            <a:r>
              <a:rPr lang="en-US" sz="3600" b="1" dirty="0">
                <a:solidFill>
                  <a:srgbClr val="0000CC"/>
                </a:solidFill>
              </a:rPr>
              <a:t> </a:t>
            </a:r>
            <a:r>
              <a:rPr lang="en-US" sz="3600" b="1" dirty="0" err="1">
                <a:solidFill>
                  <a:srgbClr val="0000CC"/>
                </a:solidFill>
              </a:rPr>
              <a:t>hại</a:t>
            </a:r>
            <a:r>
              <a:rPr lang="en-US" sz="3600" b="1" dirty="0">
                <a:solidFill>
                  <a:srgbClr val="0000CC"/>
                </a:solidFill>
              </a:rPr>
              <a:t> </a:t>
            </a:r>
            <a:r>
              <a:rPr lang="en-US" sz="3600" b="1" dirty="0" err="1">
                <a:solidFill>
                  <a:srgbClr val="0000CC"/>
                </a:solidFill>
              </a:rPr>
              <a:t>tình</a:t>
            </a:r>
            <a:r>
              <a:rPr lang="en-US" sz="3600" b="1" dirty="0">
                <a:solidFill>
                  <a:srgbClr val="0000CC"/>
                </a:solidFill>
              </a:rPr>
              <a:t> </a:t>
            </a:r>
            <a:r>
              <a:rPr lang="en-US" sz="3600" b="1" dirty="0" err="1">
                <a:solidFill>
                  <a:srgbClr val="0000CC"/>
                </a:solidFill>
              </a:rPr>
              <a:t>dục</a:t>
            </a:r>
            <a:endParaRPr lang="en-US" sz="3600" b="1" dirty="0">
              <a:solidFill>
                <a:srgbClr val="0000CC"/>
              </a:solidFill>
            </a:endParaRPr>
          </a:p>
        </p:txBody>
      </p:sp>
    </p:spTree>
    <p:extLst>
      <p:ext uri="{BB962C8B-B14F-4D97-AF65-F5344CB8AC3E}">
        <p14:creationId xmlns:p14="http://schemas.microsoft.com/office/powerpoint/2010/main" val="156232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9" name="Picture 11" descr="ANd9GcQLLumcXEV038jg9jB_ylRxc0V1zhAuW5jvRdrTLKoX_ntfQNWdk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11480800" cy="6248400"/>
          </a:xfrm>
          <a:prstGeom prst="rect">
            <a:avLst/>
          </a:prstGeom>
          <a:noFill/>
          <a:extLst>
            <a:ext uri="{909E8E84-426E-40DD-AFC4-6F175D3DCCD1}">
              <a14:hiddenFill xmlns:a14="http://schemas.microsoft.com/office/drawing/2010/main">
                <a:solidFill>
                  <a:srgbClr val="FFFFFF"/>
                </a:solidFill>
              </a14:hiddenFill>
            </a:ext>
          </a:extLst>
        </p:spPr>
      </p:pic>
      <p:sp>
        <p:nvSpPr>
          <p:cNvPr id="109582" name="Text Box 14"/>
          <p:cNvSpPr txBox="1">
            <a:spLocks noChangeArrowheads="1"/>
          </p:cNvSpPr>
          <p:nvPr/>
        </p:nvSpPr>
        <p:spPr bwMode="auto">
          <a:xfrm>
            <a:off x="304800" y="381000"/>
            <a:ext cx="11480800"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i="1"/>
              <a:t>Bắt trẻ nhìn khi không mặc quần áo hay bắt trẻ cởi quần áo.</a:t>
            </a:r>
          </a:p>
        </p:txBody>
      </p:sp>
      <p:pic>
        <p:nvPicPr>
          <p:cNvPr id="109584" name="Picture 16" descr="ANd9GcTac3QMXa_IT3Eehoun7OssxB53ZoZFxVKmJvkOlnQg50Z2Sk5Ks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2800" y="1600200"/>
            <a:ext cx="5892800" cy="5029200"/>
          </a:xfrm>
          <a:prstGeom prst="rect">
            <a:avLst/>
          </a:prstGeom>
          <a:noFill/>
          <a:extLst>
            <a:ext uri="{909E8E84-426E-40DD-AFC4-6F175D3DCCD1}">
              <a14:hiddenFill xmlns:a14="http://schemas.microsoft.com/office/drawing/2010/main">
                <a:solidFill>
                  <a:srgbClr val="FFFFFF"/>
                </a:solidFill>
              </a14:hiddenFill>
            </a:ext>
          </a:extLst>
        </p:spPr>
      </p:pic>
      <p:pic>
        <p:nvPicPr>
          <p:cNvPr id="109585" name="Picture 17" descr="ANd9GcQPYvOnSLmm_gi9B4EdtCPRiYZaeGtbuBI9dfeYKvJcltra88z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 y="1600200"/>
            <a:ext cx="5689600" cy="5029200"/>
          </a:xfrm>
          <a:prstGeom prst="rect">
            <a:avLst/>
          </a:prstGeom>
          <a:noFill/>
          <a:extLst>
            <a:ext uri="{909E8E84-426E-40DD-AFC4-6F175D3DCCD1}">
              <a14:hiddenFill xmlns:a14="http://schemas.microsoft.com/office/drawing/2010/main">
                <a:solidFill>
                  <a:srgbClr val="FFFFFF"/>
                </a:solidFill>
              </a14:hiddenFill>
            </a:ext>
          </a:extLst>
        </p:spPr>
      </p:pic>
      <p:sp>
        <p:nvSpPr>
          <p:cNvPr id="109586" name="Oval 18"/>
          <p:cNvSpPr>
            <a:spLocks noChangeArrowheads="1"/>
          </p:cNvSpPr>
          <p:nvPr/>
        </p:nvSpPr>
        <p:spPr bwMode="auto">
          <a:xfrm>
            <a:off x="10769600" y="5791200"/>
            <a:ext cx="1117600" cy="838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6</a:t>
            </a:r>
          </a:p>
        </p:txBody>
      </p:sp>
    </p:spTree>
    <p:extLst>
      <p:ext uri="{BB962C8B-B14F-4D97-AF65-F5344CB8AC3E}">
        <p14:creationId xmlns:p14="http://schemas.microsoft.com/office/powerpoint/2010/main" val="839832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xit" presetSubtype="16" fill="hold" nodeType="withEffect">
                                  <p:stCondLst>
                                    <p:cond delay="0"/>
                                  </p:stCondLst>
                                  <p:childTnLst>
                                    <p:animEffect transition="out" filter="box(in)">
                                      <p:cBhvr>
                                        <p:cTn id="6" dur="500"/>
                                        <p:tgtEl>
                                          <p:spTgt spid="109584"/>
                                        </p:tgtEl>
                                      </p:cBhvr>
                                    </p:animEffect>
                                    <p:set>
                                      <p:cBhvr>
                                        <p:cTn id="7" dur="1" fill="hold">
                                          <p:stCondLst>
                                            <p:cond delay="499"/>
                                          </p:stCondLst>
                                        </p:cTn>
                                        <p:tgtEl>
                                          <p:spTgt spid="109584"/>
                                        </p:tgtEl>
                                        <p:attrNameLst>
                                          <p:attrName>style.visibility</p:attrName>
                                        </p:attrNameLst>
                                      </p:cBhvr>
                                      <p:to>
                                        <p:strVal val="hidden"/>
                                      </p:to>
                                    </p:set>
                                  </p:childTnLst>
                                </p:cTn>
                              </p:par>
                              <p:par>
                                <p:cTn id="8" presetID="4" presetClass="exit" presetSubtype="16" fill="hold" grpId="0" nodeType="withEffect">
                                  <p:stCondLst>
                                    <p:cond delay="0"/>
                                  </p:stCondLst>
                                  <p:childTnLst>
                                    <p:animEffect transition="out" filter="box(in)">
                                      <p:cBhvr>
                                        <p:cTn id="9" dur="500"/>
                                        <p:tgtEl>
                                          <p:spTgt spid="109582"/>
                                        </p:tgtEl>
                                      </p:cBhvr>
                                    </p:animEffect>
                                    <p:set>
                                      <p:cBhvr>
                                        <p:cTn id="10" dur="1" fill="hold">
                                          <p:stCondLst>
                                            <p:cond delay="499"/>
                                          </p:stCondLst>
                                        </p:cTn>
                                        <p:tgtEl>
                                          <p:spTgt spid="109582"/>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109584"/>
                                        </p:tgtEl>
                                        <p:attrNameLst>
                                          <p:attrName>style.visibility</p:attrName>
                                        </p:attrNameLst>
                                      </p:cBhvr>
                                      <p:to>
                                        <p:strVal val="visible"/>
                                      </p:to>
                                    </p:set>
                                    <p:anim calcmode="lin" valueType="num">
                                      <p:cBhvr additive="base">
                                        <p:cTn id="15" dur="500" fill="hold"/>
                                        <p:tgtEl>
                                          <p:spTgt spid="109584"/>
                                        </p:tgtEl>
                                        <p:attrNameLst>
                                          <p:attrName>ppt_x</p:attrName>
                                        </p:attrNameLst>
                                      </p:cBhvr>
                                      <p:tavLst>
                                        <p:tav tm="0">
                                          <p:val>
                                            <p:strVal val="#ppt_x"/>
                                          </p:val>
                                        </p:tav>
                                        <p:tav tm="100000">
                                          <p:val>
                                            <p:strVal val="#ppt_x"/>
                                          </p:val>
                                        </p:tav>
                                      </p:tavLst>
                                    </p:anim>
                                    <p:anim calcmode="lin" valueType="num">
                                      <p:cBhvr additive="base">
                                        <p:cTn id="16" dur="500" fill="hold"/>
                                        <p:tgtEl>
                                          <p:spTgt spid="109584"/>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10" fill="hold" grpId="1" nodeType="clickEffect">
                                  <p:stCondLst>
                                    <p:cond delay="0"/>
                                  </p:stCondLst>
                                  <p:childTnLst>
                                    <p:set>
                                      <p:cBhvr>
                                        <p:cTn id="20" dur="1" fill="hold">
                                          <p:stCondLst>
                                            <p:cond delay="0"/>
                                          </p:stCondLst>
                                        </p:cTn>
                                        <p:tgtEl>
                                          <p:spTgt spid="109582"/>
                                        </p:tgtEl>
                                        <p:attrNameLst>
                                          <p:attrName>style.visibility</p:attrName>
                                        </p:attrNameLst>
                                      </p:cBhvr>
                                      <p:to>
                                        <p:strVal val="visible"/>
                                      </p:to>
                                    </p:set>
                                    <p:animEffect transition="in" filter="checkerboard(across)">
                                      <p:cBhvr>
                                        <p:cTn id="21" dur="500"/>
                                        <p:tgtEl>
                                          <p:spTgt spid="109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82" grpId="0" animBg="1"/>
      <p:bldP spid="10958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30" name="Picture 10" descr="ANd9GcRGZZAqjnSJEGPA2L3DyRofLILvmqAyz7gk9OxeRw2HI6HKYJ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04800"/>
            <a:ext cx="94488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07531" name="Picture 11" descr="ANd9GcTgE4xQbByPw64ETJR8nwhmNw_i8AaYLaaqmscl0Ozcl1Z04dn7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276600"/>
            <a:ext cx="7620000" cy="3124200"/>
          </a:xfrm>
          <a:prstGeom prst="rect">
            <a:avLst/>
          </a:prstGeom>
          <a:noFill/>
          <a:extLst>
            <a:ext uri="{909E8E84-426E-40DD-AFC4-6F175D3DCCD1}">
              <a14:hiddenFill xmlns:a14="http://schemas.microsoft.com/office/drawing/2010/main">
                <a:solidFill>
                  <a:srgbClr val="FFFFFF"/>
                </a:solidFill>
              </a14:hiddenFill>
            </a:ext>
          </a:extLst>
        </p:spPr>
      </p:pic>
      <p:sp>
        <p:nvSpPr>
          <p:cNvPr id="107532" name="Rectangle 12"/>
          <p:cNvSpPr>
            <a:spLocks noChangeArrowheads="1"/>
          </p:cNvSpPr>
          <p:nvPr/>
        </p:nvSpPr>
        <p:spPr bwMode="auto">
          <a:xfrm>
            <a:off x="304800" y="304800"/>
            <a:ext cx="1828800"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i="1"/>
              <a:t>sử dụng quyền lực và sức mạnh,</a:t>
            </a:r>
          </a:p>
        </p:txBody>
      </p:sp>
      <p:sp>
        <p:nvSpPr>
          <p:cNvPr id="107533" name="Rectangle 13"/>
          <p:cNvSpPr>
            <a:spLocks noChangeArrowheads="1"/>
          </p:cNvSpPr>
          <p:nvPr/>
        </p:nvSpPr>
        <p:spPr bwMode="auto">
          <a:xfrm>
            <a:off x="7924800" y="3200401"/>
            <a:ext cx="2032000" cy="1754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600" i="1"/>
              <a:t>sử dụng</a:t>
            </a:r>
            <a:r>
              <a:rPr lang="en-US" sz="3600"/>
              <a:t> </a:t>
            </a:r>
            <a:r>
              <a:rPr lang="en-US" sz="3600" i="1"/>
              <a:t>tiền bạc, vật chất,</a:t>
            </a:r>
          </a:p>
        </p:txBody>
      </p:sp>
      <p:sp>
        <p:nvSpPr>
          <p:cNvPr id="107537" name="Oval 17"/>
          <p:cNvSpPr>
            <a:spLocks noChangeArrowheads="1"/>
          </p:cNvSpPr>
          <p:nvPr/>
        </p:nvSpPr>
        <p:spPr bwMode="auto">
          <a:xfrm>
            <a:off x="10769600" y="5791200"/>
            <a:ext cx="1117600" cy="838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8</a:t>
            </a:r>
          </a:p>
        </p:txBody>
      </p:sp>
    </p:spTree>
    <p:extLst>
      <p:ext uri="{BB962C8B-B14F-4D97-AF65-F5344CB8AC3E}">
        <p14:creationId xmlns:p14="http://schemas.microsoft.com/office/powerpoint/2010/main" val="27632701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0"/>
                                  </p:stCondLst>
                                  <p:childTnLst>
                                    <p:animEffect transition="out" filter="fade">
                                      <p:cBhvr>
                                        <p:cTn id="6" dur="2000"/>
                                        <p:tgtEl>
                                          <p:spTgt spid="107530"/>
                                        </p:tgtEl>
                                      </p:cBhvr>
                                    </p:animEffect>
                                    <p:set>
                                      <p:cBhvr>
                                        <p:cTn id="7" dur="1" fill="hold">
                                          <p:stCondLst>
                                            <p:cond delay="1999"/>
                                          </p:stCondLst>
                                        </p:cTn>
                                        <p:tgtEl>
                                          <p:spTgt spid="107530"/>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107531"/>
                                        </p:tgtEl>
                                      </p:cBhvr>
                                    </p:animEffect>
                                    <p:set>
                                      <p:cBhvr>
                                        <p:cTn id="10" dur="1" fill="hold">
                                          <p:stCondLst>
                                            <p:cond delay="1999"/>
                                          </p:stCondLst>
                                        </p:cTn>
                                        <p:tgtEl>
                                          <p:spTgt spid="1075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2000"/>
                                        <p:tgtEl>
                                          <p:spTgt spid="107532"/>
                                        </p:tgtEl>
                                      </p:cBhvr>
                                    </p:animEffect>
                                    <p:set>
                                      <p:cBhvr>
                                        <p:cTn id="13" dur="1" fill="hold">
                                          <p:stCondLst>
                                            <p:cond delay="1999"/>
                                          </p:stCondLst>
                                        </p:cTn>
                                        <p:tgtEl>
                                          <p:spTgt spid="107532"/>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107533"/>
                                        </p:tgtEl>
                                      </p:cBhvr>
                                    </p:animEffect>
                                    <p:set>
                                      <p:cBhvr>
                                        <p:cTn id="16" dur="1" fill="hold">
                                          <p:stCondLst>
                                            <p:cond delay="1999"/>
                                          </p:stCondLst>
                                        </p:cTn>
                                        <p:tgtEl>
                                          <p:spTgt spid="107533"/>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07530"/>
                                        </p:tgtEl>
                                        <p:attrNameLst>
                                          <p:attrName>style.visibility</p:attrName>
                                        </p:attrNameLst>
                                      </p:cBhvr>
                                      <p:to>
                                        <p:strVal val="visible"/>
                                      </p:to>
                                    </p:set>
                                    <p:animEffect transition="in" filter="blinds(horizontal)">
                                      <p:cBhvr>
                                        <p:cTn id="21" dur="500"/>
                                        <p:tgtEl>
                                          <p:spTgt spid="10753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1" nodeType="clickEffect">
                                  <p:stCondLst>
                                    <p:cond delay="0"/>
                                  </p:stCondLst>
                                  <p:childTnLst>
                                    <p:set>
                                      <p:cBhvr>
                                        <p:cTn id="25" dur="1" fill="hold">
                                          <p:stCondLst>
                                            <p:cond delay="0"/>
                                          </p:stCondLst>
                                        </p:cTn>
                                        <p:tgtEl>
                                          <p:spTgt spid="107532"/>
                                        </p:tgtEl>
                                        <p:attrNameLst>
                                          <p:attrName>style.visibility</p:attrName>
                                        </p:attrNameLst>
                                      </p:cBhvr>
                                      <p:to>
                                        <p:strVal val="visible"/>
                                      </p:to>
                                    </p:set>
                                    <p:animEffect transition="in" filter="blinds(horizontal)">
                                      <p:cBhvr>
                                        <p:cTn id="26" dur="500"/>
                                        <p:tgtEl>
                                          <p:spTgt spid="10753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nodeType="clickEffect">
                                  <p:stCondLst>
                                    <p:cond delay="0"/>
                                  </p:stCondLst>
                                  <p:childTnLst>
                                    <p:set>
                                      <p:cBhvr>
                                        <p:cTn id="30" dur="1" fill="hold">
                                          <p:stCondLst>
                                            <p:cond delay="0"/>
                                          </p:stCondLst>
                                        </p:cTn>
                                        <p:tgtEl>
                                          <p:spTgt spid="107531"/>
                                        </p:tgtEl>
                                        <p:attrNameLst>
                                          <p:attrName>style.visibility</p:attrName>
                                        </p:attrNameLst>
                                      </p:cBhvr>
                                      <p:to>
                                        <p:strVal val="visible"/>
                                      </p:to>
                                    </p:set>
                                    <p:animEffect transition="in" filter="box(in)">
                                      <p:cBhvr>
                                        <p:cTn id="31" dur="500"/>
                                        <p:tgtEl>
                                          <p:spTgt spid="10753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 presetClass="entr" presetSubtype="10" fill="hold" grpId="1" nodeType="clickEffect">
                                  <p:stCondLst>
                                    <p:cond delay="0"/>
                                  </p:stCondLst>
                                  <p:childTnLst>
                                    <p:set>
                                      <p:cBhvr>
                                        <p:cTn id="35" dur="1" fill="hold">
                                          <p:stCondLst>
                                            <p:cond delay="0"/>
                                          </p:stCondLst>
                                        </p:cTn>
                                        <p:tgtEl>
                                          <p:spTgt spid="107533"/>
                                        </p:tgtEl>
                                        <p:attrNameLst>
                                          <p:attrName>style.visibility</p:attrName>
                                        </p:attrNameLst>
                                      </p:cBhvr>
                                      <p:to>
                                        <p:strVal val="visible"/>
                                      </p:to>
                                    </p:set>
                                    <p:animEffect transition="in" filter="checkerboard(across)">
                                      <p:cBhvr>
                                        <p:cTn id="36" dur="500"/>
                                        <p:tgtEl>
                                          <p:spTgt spid="107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32" grpId="0" animBg="1"/>
      <p:bldP spid="107532" grpId="1" animBg="1"/>
      <p:bldP spid="107533" grpId="0" animBg="1"/>
      <p:bldP spid="10753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1" name="Picture 3" descr="ANd9GcTWFMt-gRBW0xKmQLV__EA_NlcwxoAsqDasOBbgdYZqHdz760uYi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228600"/>
            <a:ext cx="4165600" cy="2895600"/>
          </a:xfrm>
          <a:prstGeom prst="rect">
            <a:avLst/>
          </a:prstGeom>
          <a:noFill/>
          <a:extLst>
            <a:ext uri="{909E8E84-426E-40DD-AFC4-6F175D3DCCD1}">
              <a14:hiddenFill xmlns:a14="http://schemas.microsoft.com/office/drawing/2010/main">
                <a:solidFill>
                  <a:srgbClr val="FFFFFF"/>
                </a:solidFill>
              </a14:hiddenFill>
            </a:ext>
          </a:extLst>
        </p:spPr>
      </p:pic>
      <p:sp>
        <p:nvSpPr>
          <p:cNvPr id="191493" name="Rectangle 5"/>
          <p:cNvSpPr>
            <a:spLocks noChangeArrowheads="1"/>
          </p:cNvSpPr>
          <p:nvPr/>
        </p:nvSpPr>
        <p:spPr bwMode="auto">
          <a:xfrm>
            <a:off x="5080000" y="304801"/>
            <a:ext cx="2438400" cy="14773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i="1"/>
              <a:t>lợi dụng sự ngây thơ, lòng tin và sự tôn trọng của trẻ để ép buộc các em tham gia vào hành vi tình dục</a:t>
            </a:r>
          </a:p>
        </p:txBody>
      </p:sp>
      <p:pic>
        <p:nvPicPr>
          <p:cNvPr id="191494" name="Picture 6" descr="ANd9GcTBkpZ3doaWV-cmtal_0Y2-TUVYcF5Ev320QBdb6XtXd2Rku7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6400" y="685800"/>
            <a:ext cx="3657600" cy="5257800"/>
          </a:xfrm>
          <a:prstGeom prst="rect">
            <a:avLst/>
          </a:prstGeom>
          <a:noFill/>
          <a:extLst>
            <a:ext uri="{909E8E84-426E-40DD-AFC4-6F175D3DCCD1}">
              <a14:hiddenFill xmlns:a14="http://schemas.microsoft.com/office/drawing/2010/main">
                <a:solidFill>
                  <a:srgbClr val="FFFFFF"/>
                </a:solidFill>
              </a14:hiddenFill>
            </a:ext>
          </a:extLst>
        </p:spPr>
      </p:pic>
      <p:sp>
        <p:nvSpPr>
          <p:cNvPr id="191495" name="Oval 7"/>
          <p:cNvSpPr>
            <a:spLocks noChangeArrowheads="1"/>
          </p:cNvSpPr>
          <p:nvPr/>
        </p:nvSpPr>
        <p:spPr bwMode="auto">
          <a:xfrm>
            <a:off x="10769600" y="5791200"/>
            <a:ext cx="1117600" cy="838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9</a:t>
            </a:r>
          </a:p>
        </p:txBody>
      </p:sp>
      <p:pic>
        <p:nvPicPr>
          <p:cNvPr id="191497" name="Picture 9" descr="ANd9GcQoON8qhXeue82YRyPMEC1KvTyfPsICzuEPOWbWOO9DQ3CYzp1JV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3276600"/>
            <a:ext cx="45720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761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0"/>
                                  </p:stCondLst>
                                  <p:childTnLst>
                                    <p:animEffect transition="out" filter="fade">
                                      <p:cBhvr>
                                        <p:cTn id="6" dur="2000"/>
                                        <p:tgtEl>
                                          <p:spTgt spid="191491"/>
                                        </p:tgtEl>
                                      </p:cBhvr>
                                    </p:animEffect>
                                    <p:set>
                                      <p:cBhvr>
                                        <p:cTn id="7" dur="1" fill="hold">
                                          <p:stCondLst>
                                            <p:cond delay="1999"/>
                                          </p:stCondLst>
                                        </p:cTn>
                                        <p:tgtEl>
                                          <p:spTgt spid="19149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91491"/>
                                        </p:tgtEl>
                                        <p:attrNameLst>
                                          <p:attrName>style.visibility</p:attrName>
                                        </p:attrNameLst>
                                      </p:cBhvr>
                                      <p:to>
                                        <p:strVal val="visible"/>
                                      </p:to>
                                    </p:set>
                                    <p:animEffect transition="in" filter="blinds(horizontal)">
                                      <p:cBhvr>
                                        <p:cTn id="12" dur="500"/>
                                        <p:tgtEl>
                                          <p:spTgt spid="191491"/>
                                        </p:tgtEl>
                                      </p:cBhvr>
                                    </p:animEffect>
                                  </p:childTnLst>
                                </p:cTn>
                              </p:par>
                              <p:par>
                                <p:cTn id="13" presetID="10" presetClass="exit" presetSubtype="0" fill="hold" grpId="0" nodeType="withEffect">
                                  <p:stCondLst>
                                    <p:cond delay="0"/>
                                  </p:stCondLst>
                                  <p:childTnLst>
                                    <p:animEffect transition="out" filter="fade">
                                      <p:cBhvr>
                                        <p:cTn id="14" dur="2000"/>
                                        <p:tgtEl>
                                          <p:spTgt spid="191493"/>
                                        </p:tgtEl>
                                      </p:cBhvr>
                                    </p:animEffect>
                                    <p:set>
                                      <p:cBhvr>
                                        <p:cTn id="15" dur="1" fill="hold">
                                          <p:stCondLst>
                                            <p:cond delay="1999"/>
                                          </p:stCondLst>
                                        </p:cTn>
                                        <p:tgtEl>
                                          <p:spTgt spid="191493"/>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7" presetClass="entr" presetSubtype="4" fill="hold" grpId="1" nodeType="clickEffect">
                                  <p:stCondLst>
                                    <p:cond delay="0"/>
                                  </p:stCondLst>
                                  <p:childTnLst>
                                    <p:set>
                                      <p:cBhvr>
                                        <p:cTn id="19" dur="1" fill="hold">
                                          <p:stCondLst>
                                            <p:cond delay="0"/>
                                          </p:stCondLst>
                                        </p:cTn>
                                        <p:tgtEl>
                                          <p:spTgt spid="191493"/>
                                        </p:tgtEl>
                                        <p:attrNameLst>
                                          <p:attrName>style.visibility</p:attrName>
                                        </p:attrNameLst>
                                      </p:cBhvr>
                                      <p:to>
                                        <p:strVal val="visible"/>
                                      </p:to>
                                    </p:set>
                                    <p:anim calcmode="lin" valueType="num">
                                      <p:cBhvr additive="base">
                                        <p:cTn id="20" dur="5000" fill="hold"/>
                                        <p:tgtEl>
                                          <p:spTgt spid="191493"/>
                                        </p:tgtEl>
                                        <p:attrNameLst>
                                          <p:attrName>ppt_x</p:attrName>
                                        </p:attrNameLst>
                                      </p:cBhvr>
                                      <p:tavLst>
                                        <p:tav tm="0">
                                          <p:val>
                                            <p:strVal val="#ppt_x"/>
                                          </p:val>
                                        </p:tav>
                                        <p:tav tm="100000">
                                          <p:val>
                                            <p:strVal val="#ppt_x"/>
                                          </p:val>
                                        </p:tav>
                                      </p:tavLst>
                                    </p:anim>
                                    <p:anim calcmode="lin" valueType="num">
                                      <p:cBhvr additive="base">
                                        <p:cTn id="21" dur="5000" fill="hold"/>
                                        <p:tgtEl>
                                          <p:spTgt spid="191493"/>
                                        </p:tgtEl>
                                        <p:attrNameLst>
                                          <p:attrName>ppt_y</p:attrName>
                                        </p:attrNameLst>
                                      </p:cBhvr>
                                      <p:tavLst>
                                        <p:tav tm="0">
                                          <p:val>
                                            <p:strVal val="1+#ppt_h/2"/>
                                          </p:val>
                                        </p:tav>
                                        <p:tav tm="100000">
                                          <p:val>
                                            <p:strVal val="#ppt_y"/>
                                          </p:val>
                                        </p:tav>
                                      </p:tavLst>
                                    </p:anim>
                                  </p:childTnLst>
                                </p:cTn>
                              </p:par>
                              <p:par>
                                <p:cTn id="22" presetID="4" presetClass="exit" presetSubtype="16" fill="hold" nodeType="withEffect">
                                  <p:stCondLst>
                                    <p:cond delay="0"/>
                                  </p:stCondLst>
                                  <p:childTnLst>
                                    <p:animEffect transition="out" filter="box(in)">
                                      <p:cBhvr>
                                        <p:cTn id="23" dur="500"/>
                                        <p:tgtEl>
                                          <p:spTgt spid="191494"/>
                                        </p:tgtEl>
                                      </p:cBhvr>
                                    </p:animEffect>
                                    <p:set>
                                      <p:cBhvr>
                                        <p:cTn id="24" dur="1" fill="hold">
                                          <p:stCondLst>
                                            <p:cond delay="499"/>
                                          </p:stCondLst>
                                        </p:cTn>
                                        <p:tgtEl>
                                          <p:spTgt spid="191494"/>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7" presetClass="entr" presetSubtype="4" fill="hold" nodeType="clickEffect">
                                  <p:stCondLst>
                                    <p:cond delay="0"/>
                                  </p:stCondLst>
                                  <p:childTnLst>
                                    <p:set>
                                      <p:cBhvr>
                                        <p:cTn id="28" dur="1" fill="hold">
                                          <p:stCondLst>
                                            <p:cond delay="0"/>
                                          </p:stCondLst>
                                        </p:cTn>
                                        <p:tgtEl>
                                          <p:spTgt spid="191494"/>
                                        </p:tgtEl>
                                        <p:attrNameLst>
                                          <p:attrName>style.visibility</p:attrName>
                                        </p:attrNameLst>
                                      </p:cBhvr>
                                      <p:to>
                                        <p:strVal val="visible"/>
                                      </p:to>
                                    </p:set>
                                    <p:anim calcmode="lin" valueType="num">
                                      <p:cBhvr additive="base">
                                        <p:cTn id="29" dur="5000" fill="hold"/>
                                        <p:tgtEl>
                                          <p:spTgt spid="191494"/>
                                        </p:tgtEl>
                                        <p:attrNameLst>
                                          <p:attrName>ppt_x</p:attrName>
                                        </p:attrNameLst>
                                      </p:cBhvr>
                                      <p:tavLst>
                                        <p:tav tm="0">
                                          <p:val>
                                            <p:strVal val="#ppt_x"/>
                                          </p:val>
                                        </p:tav>
                                        <p:tav tm="100000">
                                          <p:val>
                                            <p:strVal val="#ppt_x"/>
                                          </p:val>
                                        </p:tav>
                                      </p:tavLst>
                                    </p:anim>
                                    <p:anim calcmode="lin" valueType="num">
                                      <p:cBhvr additive="base">
                                        <p:cTn id="30" dur="5000" fill="hold"/>
                                        <p:tgtEl>
                                          <p:spTgt spid="191494"/>
                                        </p:tgtEl>
                                        <p:attrNameLst>
                                          <p:attrName>ppt_y</p:attrName>
                                        </p:attrNameLst>
                                      </p:cBhvr>
                                      <p:tavLst>
                                        <p:tav tm="0">
                                          <p:val>
                                            <p:strVal val="1+#ppt_h/2"/>
                                          </p:val>
                                        </p:tav>
                                        <p:tav tm="100000">
                                          <p:val>
                                            <p:strVal val="#ppt_y"/>
                                          </p:val>
                                        </p:tav>
                                      </p:tavLst>
                                    </p:anim>
                                  </p:childTnLst>
                                </p:cTn>
                              </p:par>
                              <p:par>
                                <p:cTn id="31" presetID="4" presetClass="exit" presetSubtype="16" fill="hold" nodeType="withEffect">
                                  <p:stCondLst>
                                    <p:cond delay="0"/>
                                  </p:stCondLst>
                                  <p:childTnLst>
                                    <p:animEffect transition="out" filter="box(in)">
                                      <p:cBhvr>
                                        <p:cTn id="32" dur="500"/>
                                        <p:tgtEl>
                                          <p:spTgt spid="191497"/>
                                        </p:tgtEl>
                                      </p:cBhvr>
                                    </p:animEffect>
                                    <p:set>
                                      <p:cBhvr>
                                        <p:cTn id="33" dur="1" fill="hold">
                                          <p:stCondLst>
                                            <p:cond delay="499"/>
                                          </p:stCondLst>
                                        </p:cTn>
                                        <p:tgtEl>
                                          <p:spTgt spid="191497"/>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5" presetClass="entr" presetSubtype="10" fill="hold" nodeType="clickEffect">
                                  <p:stCondLst>
                                    <p:cond delay="0"/>
                                  </p:stCondLst>
                                  <p:childTnLst>
                                    <p:set>
                                      <p:cBhvr>
                                        <p:cTn id="37" dur="1" fill="hold">
                                          <p:stCondLst>
                                            <p:cond delay="0"/>
                                          </p:stCondLst>
                                        </p:cTn>
                                        <p:tgtEl>
                                          <p:spTgt spid="191497"/>
                                        </p:tgtEl>
                                        <p:attrNameLst>
                                          <p:attrName>style.visibility</p:attrName>
                                        </p:attrNameLst>
                                      </p:cBhvr>
                                      <p:to>
                                        <p:strVal val="visible"/>
                                      </p:to>
                                    </p:set>
                                    <p:animEffect transition="in" filter="checkerboard(across)">
                                      <p:cBhvr>
                                        <p:cTn id="38" dur="500"/>
                                        <p:tgtEl>
                                          <p:spTgt spid="191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3" grpId="0" animBg="1"/>
      <p:bldP spid="19149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4524315"/>
          </a:xfrm>
          <a:prstGeom prst="rect">
            <a:avLst/>
          </a:prstGeom>
          <a:solidFill>
            <a:srgbClr val="FFCCCC"/>
          </a:solidFill>
        </p:spPr>
        <p:txBody>
          <a:bodyPr wrap="square">
            <a:spAutoFit/>
          </a:bodyPr>
          <a:lstStyle/>
          <a:p>
            <a:pPr algn="just"/>
            <a:r>
              <a:rPr lang="vi-VN" sz="3600" dirty="0">
                <a:solidFill>
                  <a:srgbClr val="0000CC"/>
                </a:solidFill>
              </a:rPr>
              <a:t>- Thay đổi đột ngột thói quen ăn uống như: không chịu ăn, đột nhiên ăn nhiều, khó nuốt.</a:t>
            </a:r>
          </a:p>
          <a:p>
            <a:pPr algn="just"/>
            <a:r>
              <a:rPr lang="vi-VN" sz="3600" dirty="0">
                <a:solidFill>
                  <a:srgbClr val="0000CC"/>
                </a:solidFill>
              </a:rPr>
              <a:t>- Gặp ác mộng hoặc khó ngủ mà không rõ nguyên nhân.</a:t>
            </a:r>
          </a:p>
          <a:p>
            <a:pPr algn="just"/>
            <a:r>
              <a:rPr lang="vi-VN" sz="3600" dirty="0">
                <a:solidFill>
                  <a:srgbClr val="0000CC"/>
                </a:solidFill>
              </a:rPr>
              <a:t>- Bị phân tâm hay lơ đãng.</a:t>
            </a:r>
          </a:p>
          <a:p>
            <a:pPr algn="just"/>
            <a:r>
              <a:rPr lang="vi-VN" sz="3600" dirty="0">
                <a:solidFill>
                  <a:srgbClr val="0000CC"/>
                </a:solidFill>
              </a:rPr>
              <a:t>- Viết, vẽ, chơi hay mơ về những hình ảnh liên quan đến tình dục hay sợ hãi.</a:t>
            </a:r>
          </a:p>
          <a:p>
            <a:pPr algn="just"/>
            <a:r>
              <a:rPr lang="vi-VN" sz="3600" dirty="0">
                <a:solidFill>
                  <a:srgbClr val="0000CC"/>
                </a:solidFill>
              </a:rPr>
              <a:t>- Tự nhiên sợ hãi một số người hay một số nơi nhất định.</a:t>
            </a:r>
          </a:p>
          <a:p>
            <a:pPr algn="just"/>
            <a:r>
              <a:rPr lang="vi-VN" sz="3600" dirty="0">
                <a:solidFill>
                  <a:srgbClr val="0000CC"/>
                </a:solidFill>
              </a:rPr>
              <a:t>- Nói chuyện về một người bạn mới lớn tuổi.</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2851312" y="1140637"/>
            <a:ext cx="7763664" cy="646331"/>
          </a:xfrm>
          <a:prstGeom prst="rect">
            <a:avLst/>
          </a:prstGeom>
        </p:spPr>
        <p:txBody>
          <a:bodyPr wrap="none">
            <a:spAutoFit/>
          </a:bodyPr>
          <a:lstStyle/>
          <a:p>
            <a:r>
              <a:rPr lang="en-US" sz="3600" b="1" dirty="0" smtClean="0">
                <a:solidFill>
                  <a:srgbClr val="0000CC"/>
                </a:solidFill>
              </a:rPr>
              <a:t>7. </a:t>
            </a:r>
            <a:r>
              <a:rPr lang="en-US" sz="3600" b="1" dirty="0" err="1">
                <a:solidFill>
                  <a:srgbClr val="0000CC"/>
                </a:solidFill>
              </a:rPr>
              <a:t>Dấu</a:t>
            </a:r>
            <a:r>
              <a:rPr lang="en-US" sz="3600" b="1" dirty="0">
                <a:solidFill>
                  <a:srgbClr val="0000CC"/>
                </a:solidFill>
              </a:rPr>
              <a:t> </a:t>
            </a:r>
            <a:r>
              <a:rPr lang="en-US" sz="3600" b="1" dirty="0" err="1">
                <a:solidFill>
                  <a:srgbClr val="0000CC"/>
                </a:solidFill>
              </a:rPr>
              <a:t>hiệu</a:t>
            </a:r>
            <a:r>
              <a:rPr lang="en-US" sz="3600" b="1" dirty="0">
                <a:solidFill>
                  <a:srgbClr val="0000CC"/>
                </a:solidFill>
              </a:rPr>
              <a:t> </a:t>
            </a:r>
            <a:r>
              <a:rPr lang="en-US" sz="3600" b="1" dirty="0" err="1">
                <a:solidFill>
                  <a:srgbClr val="0000CC"/>
                </a:solidFill>
              </a:rPr>
              <a:t>trẻ</a:t>
            </a:r>
            <a:r>
              <a:rPr lang="en-US" sz="3600" b="1" dirty="0">
                <a:solidFill>
                  <a:srgbClr val="0000CC"/>
                </a:solidFill>
              </a:rPr>
              <a:t> </a:t>
            </a:r>
            <a:r>
              <a:rPr lang="en-US" sz="3600" b="1" dirty="0" err="1">
                <a:solidFill>
                  <a:srgbClr val="0000CC"/>
                </a:solidFill>
              </a:rPr>
              <a:t>em</a:t>
            </a:r>
            <a:r>
              <a:rPr lang="en-US" sz="3600" b="1" dirty="0">
                <a:solidFill>
                  <a:srgbClr val="0000CC"/>
                </a:solidFill>
              </a:rPr>
              <a:t> </a:t>
            </a:r>
            <a:r>
              <a:rPr lang="en-US" sz="3600" b="1" dirty="0" err="1">
                <a:solidFill>
                  <a:srgbClr val="0000CC"/>
                </a:solidFill>
              </a:rPr>
              <a:t>bị</a:t>
            </a:r>
            <a:r>
              <a:rPr lang="en-US" sz="3600" b="1" dirty="0">
                <a:solidFill>
                  <a:srgbClr val="0000CC"/>
                </a:solidFill>
              </a:rPr>
              <a:t> </a:t>
            </a:r>
            <a:r>
              <a:rPr lang="en-US" sz="3600" b="1" dirty="0" err="1">
                <a:solidFill>
                  <a:srgbClr val="0000CC"/>
                </a:solidFill>
              </a:rPr>
              <a:t>xâm</a:t>
            </a:r>
            <a:r>
              <a:rPr lang="en-US" sz="3600" b="1" dirty="0">
                <a:solidFill>
                  <a:srgbClr val="0000CC"/>
                </a:solidFill>
              </a:rPr>
              <a:t> </a:t>
            </a:r>
            <a:r>
              <a:rPr lang="en-US" sz="3600" b="1" dirty="0" err="1">
                <a:solidFill>
                  <a:srgbClr val="0000CC"/>
                </a:solidFill>
              </a:rPr>
              <a:t>hại</a:t>
            </a:r>
            <a:r>
              <a:rPr lang="en-US" sz="3600" b="1" dirty="0">
                <a:solidFill>
                  <a:srgbClr val="0000CC"/>
                </a:solidFill>
              </a:rPr>
              <a:t> </a:t>
            </a:r>
            <a:r>
              <a:rPr lang="en-US" sz="3600" b="1" dirty="0" err="1">
                <a:solidFill>
                  <a:srgbClr val="0000CC"/>
                </a:solidFill>
              </a:rPr>
              <a:t>tình</a:t>
            </a:r>
            <a:r>
              <a:rPr lang="en-US" sz="3600" b="1" dirty="0">
                <a:solidFill>
                  <a:srgbClr val="0000CC"/>
                </a:solidFill>
              </a:rPr>
              <a:t> </a:t>
            </a:r>
            <a:r>
              <a:rPr lang="en-US" sz="3600" b="1" dirty="0" err="1">
                <a:solidFill>
                  <a:srgbClr val="0000CC"/>
                </a:solidFill>
              </a:rPr>
              <a:t>dục</a:t>
            </a:r>
            <a:endParaRPr lang="en-US" sz="3600" b="1" dirty="0">
              <a:solidFill>
                <a:srgbClr val="0000CC"/>
              </a:solidFill>
            </a:endParaRPr>
          </a:p>
        </p:txBody>
      </p:sp>
    </p:spTree>
    <p:extLst>
      <p:ext uri="{BB962C8B-B14F-4D97-AF65-F5344CB8AC3E}">
        <p14:creationId xmlns:p14="http://schemas.microsoft.com/office/powerpoint/2010/main" val="156232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805121"/>
            <a:ext cx="12192000" cy="5078313"/>
          </a:xfrm>
          <a:prstGeom prst="rect">
            <a:avLst/>
          </a:prstGeom>
          <a:solidFill>
            <a:srgbClr val="FFCCCC"/>
          </a:solidFill>
        </p:spPr>
        <p:txBody>
          <a:bodyPr wrap="square">
            <a:spAutoFit/>
          </a:bodyPr>
          <a:lstStyle/>
          <a:p>
            <a:pPr algn="just"/>
            <a:r>
              <a:rPr lang="vi-VN" sz="3600" dirty="0">
                <a:solidFill>
                  <a:srgbClr val="0000CC"/>
                </a:solidFill>
              </a:rPr>
              <a:t>- Đột nhiên có tiền, đồ chơi hay những món quà khác mà không biết từ đâu mà có.</a:t>
            </a:r>
          </a:p>
          <a:p>
            <a:pPr algn="just"/>
            <a:r>
              <a:rPr lang="vi-VN" sz="3600" dirty="0">
                <a:solidFill>
                  <a:srgbClr val="0000CC"/>
                </a:solidFill>
              </a:rPr>
              <a:t>- Nghĩ bản thân mình ghê tởm, bẩn hay xấu xí.</a:t>
            </a:r>
          </a:p>
          <a:p>
            <a:pPr algn="just"/>
            <a:r>
              <a:rPr lang="vi-VN" sz="3600" dirty="0">
                <a:solidFill>
                  <a:srgbClr val="0000CC"/>
                </a:solidFill>
              </a:rPr>
              <a:t>- Có hành vi, ngôn ngữ về giới tính như kiểu người lớn.</a:t>
            </a:r>
          </a:p>
          <a:p>
            <a:pPr algn="just"/>
            <a:r>
              <a:rPr lang="vi-VN" sz="3600" dirty="0">
                <a:solidFill>
                  <a:srgbClr val="0000CC"/>
                </a:solidFill>
              </a:rPr>
              <a:t>- Đột nhiên có hành vi như đái dầm hoặc mút ngón tay.</a:t>
            </a:r>
          </a:p>
          <a:p>
            <a:pPr algn="just"/>
            <a:r>
              <a:rPr lang="vi-VN" sz="3600" dirty="0">
                <a:solidFill>
                  <a:srgbClr val="0000CC"/>
                </a:solidFill>
              </a:rPr>
              <a:t>- Dùng từ mới để gọi vùng kín.</a:t>
            </a:r>
          </a:p>
          <a:p>
            <a:pPr algn="just"/>
            <a:r>
              <a:rPr lang="vi-VN" sz="3600" dirty="0">
                <a:solidFill>
                  <a:srgbClr val="0000CC"/>
                </a:solidFill>
              </a:rPr>
              <a:t>- Không cho cởi quần áo khi tắm, đi vệ sinh...</a:t>
            </a:r>
          </a:p>
          <a:p>
            <a:pPr algn="just"/>
            <a:r>
              <a:rPr lang="vi-VN" sz="3600" dirty="0">
                <a:solidFill>
                  <a:srgbClr val="0000CC"/>
                </a:solidFill>
              </a:rPr>
              <a:t>- Đề nghị những bé khác có hành vi tình dục hoặc chơi trò chơi liên quan đến tình dục.</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2851312" y="1007634"/>
            <a:ext cx="7763664" cy="646331"/>
          </a:xfrm>
          <a:prstGeom prst="rect">
            <a:avLst/>
          </a:prstGeom>
        </p:spPr>
        <p:txBody>
          <a:bodyPr wrap="none">
            <a:spAutoFit/>
          </a:bodyPr>
          <a:lstStyle/>
          <a:p>
            <a:r>
              <a:rPr lang="en-US" sz="3600" b="1" dirty="0" smtClean="0">
                <a:solidFill>
                  <a:srgbClr val="0000CC"/>
                </a:solidFill>
              </a:rPr>
              <a:t>7. </a:t>
            </a:r>
            <a:r>
              <a:rPr lang="en-US" sz="3600" b="1" dirty="0" err="1">
                <a:solidFill>
                  <a:srgbClr val="0000CC"/>
                </a:solidFill>
              </a:rPr>
              <a:t>Dấu</a:t>
            </a:r>
            <a:r>
              <a:rPr lang="en-US" sz="3600" b="1" dirty="0">
                <a:solidFill>
                  <a:srgbClr val="0000CC"/>
                </a:solidFill>
              </a:rPr>
              <a:t> </a:t>
            </a:r>
            <a:r>
              <a:rPr lang="en-US" sz="3600" b="1" dirty="0" err="1">
                <a:solidFill>
                  <a:srgbClr val="0000CC"/>
                </a:solidFill>
              </a:rPr>
              <a:t>hiệu</a:t>
            </a:r>
            <a:r>
              <a:rPr lang="en-US" sz="3600" b="1" dirty="0">
                <a:solidFill>
                  <a:srgbClr val="0000CC"/>
                </a:solidFill>
              </a:rPr>
              <a:t> </a:t>
            </a:r>
            <a:r>
              <a:rPr lang="en-US" sz="3600" b="1" dirty="0" err="1">
                <a:solidFill>
                  <a:srgbClr val="0000CC"/>
                </a:solidFill>
              </a:rPr>
              <a:t>trẻ</a:t>
            </a:r>
            <a:r>
              <a:rPr lang="en-US" sz="3600" b="1" dirty="0">
                <a:solidFill>
                  <a:srgbClr val="0000CC"/>
                </a:solidFill>
              </a:rPr>
              <a:t> </a:t>
            </a:r>
            <a:r>
              <a:rPr lang="en-US" sz="3600" b="1" dirty="0" err="1">
                <a:solidFill>
                  <a:srgbClr val="0000CC"/>
                </a:solidFill>
              </a:rPr>
              <a:t>em</a:t>
            </a:r>
            <a:r>
              <a:rPr lang="en-US" sz="3600" b="1" dirty="0">
                <a:solidFill>
                  <a:srgbClr val="0000CC"/>
                </a:solidFill>
              </a:rPr>
              <a:t> </a:t>
            </a:r>
            <a:r>
              <a:rPr lang="en-US" sz="3600" b="1" dirty="0" err="1">
                <a:solidFill>
                  <a:srgbClr val="0000CC"/>
                </a:solidFill>
              </a:rPr>
              <a:t>bị</a:t>
            </a:r>
            <a:r>
              <a:rPr lang="en-US" sz="3600" b="1" dirty="0">
                <a:solidFill>
                  <a:srgbClr val="0000CC"/>
                </a:solidFill>
              </a:rPr>
              <a:t> </a:t>
            </a:r>
            <a:r>
              <a:rPr lang="en-US" sz="3600" b="1" dirty="0" err="1">
                <a:solidFill>
                  <a:srgbClr val="0000CC"/>
                </a:solidFill>
              </a:rPr>
              <a:t>xâm</a:t>
            </a:r>
            <a:r>
              <a:rPr lang="en-US" sz="3600" b="1" dirty="0">
                <a:solidFill>
                  <a:srgbClr val="0000CC"/>
                </a:solidFill>
              </a:rPr>
              <a:t> </a:t>
            </a:r>
            <a:r>
              <a:rPr lang="en-US" sz="3600" b="1" dirty="0" err="1">
                <a:solidFill>
                  <a:srgbClr val="0000CC"/>
                </a:solidFill>
              </a:rPr>
              <a:t>hại</a:t>
            </a:r>
            <a:r>
              <a:rPr lang="en-US" sz="3600" b="1" dirty="0">
                <a:solidFill>
                  <a:srgbClr val="0000CC"/>
                </a:solidFill>
              </a:rPr>
              <a:t> </a:t>
            </a:r>
            <a:r>
              <a:rPr lang="en-US" sz="3600" b="1" dirty="0" err="1">
                <a:solidFill>
                  <a:srgbClr val="0000CC"/>
                </a:solidFill>
              </a:rPr>
              <a:t>tình</a:t>
            </a:r>
            <a:r>
              <a:rPr lang="en-US" sz="3600" b="1" dirty="0">
                <a:solidFill>
                  <a:srgbClr val="0000CC"/>
                </a:solidFill>
              </a:rPr>
              <a:t> </a:t>
            </a:r>
            <a:r>
              <a:rPr lang="en-US" sz="3600" b="1" dirty="0" err="1">
                <a:solidFill>
                  <a:srgbClr val="0000CC"/>
                </a:solidFill>
              </a:rPr>
              <a:t>dục</a:t>
            </a:r>
            <a:endParaRPr lang="en-US" sz="3600" b="1" dirty="0">
              <a:solidFill>
                <a:srgbClr val="0000CC"/>
              </a:solidFill>
            </a:endParaRPr>
          </a:p>
        </p:txBody>
      </p:sp>
    </p:spTree>
    <p:extLst>
      <p:ext uri="{BB962C8B-B14F-4D97-AF65-F5344CB8AC3E}">
        <p14:creationId xmlns:p14="http://schemas.microsoft.com/office/powerpoint/2010/main" val="252469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9687"/>
            <a:ext cx="12192000" cy="5078313"/>
          </a:xfrm>
          <a:prstGeom prst="rect">
            <a:avLst/>
          </a:prstGeom>
          <a:solidFill>
            <a:srgbClr val="FFCCCC"/>
          </a:solidFill>
        </p:spPr>
        <p:txBody>
          <a:bodyPr wrap="square">
            <a:spAutoFit/>
          </a:bodyPr>
          <a:lstStyle/>
          <a:p>
            <a:pPr algn="just"/>
            <a:r>
              <a:rPr lang="vi-VN" sz="3600" dirty="0">
                <a:solidFill>
                  <a:srgbClr val="0000CC"/>
                </a:solidFill>
              </a:rPr>
              <a:t>- Thực hiện hành vi tình dục với đồ chơi hoặc thú nhồi bông.</a:t>
            </a:r>
          </a:p>
          <a:p>
            <a:pPr algn="just"/>
            <a:r>
              <a:rPr lang="vi-VN" sz="3600" dirty="0">
                <a:solidFill>
                  <a:srgbClr val="0000CC"/>
                </a:solidFill>
              </a:rPr>
              <a:t>- Tự gây thương tích (cắt, đốt).</a:t>
            </a:r>
          </a:p>
          <a:p>
            <a:pPr algn="just"/>
            <a:r>
              <a:rPr lang="vi-VN" sz="3600" dirty="0">
                <a:solidFill>
                  <a:srgbClr val="0000CC"/>
                </a:solidFill>
              </a:rPr>
              <a:t>- Ngại vệ sinh cá nhân.</a:t>
            </a:r>
          </a:p>
          <a:p>
            <a:pPr algn="just"/>
            <a:r>
              <a:rPr lang="vi-VN" sz="3600" dirty="0">
                <a:solidFill>
                  <a:srgbClr val="0000CC"/>
                </a:solidFill>
              </a:rPr>
              <a:t>- Nghiện rượu, ma túy.</a:t>
            </a:r>
          </a:p>
          <a:p>
            <a:pPr algn="just"/>
            <a:r>
              <a:rPr lang="vi-VN" sz="3600" dirty="0">
                <a:solidFill>
                  <a:srgbClr val="0000CC"/>
                </a:solidFill>
              </a:rPr>
              <a:t>- Quan hệ tình dục bừa bãi.</a:t>
            </a:r>
          </a:p>
          <a:p>
            <a:pPr algn="just"/>
            <a:r>
              <a:rPr lang="vi-VN" sz="3600" dirty="0">
                <a:solidFill>
                  <a:srgbClr val="0000CC"/>
                </a:solidFill>
              </a:rPr>
              <a:t>- Bỏ nhà đi.</a:t>
            </a:r>
          </a:p>
          <a:p>
            <a:pPr algn="just"/>
            <a:r>
              <a:rPr lang="vi-VN" sz="3600" dirty="0">
                <a:solidFill>
                  <a:srgbClr val="0000CC"/>
                </a:solidFill>
              </a:rPr>
              <a:t>- Trầm cảm, lo âu.</a:t>
            </a:r>
          </a:p>
          <a:p>
            <a:pPr algn="just"/>
            <a:r>
              <a:rPr lang="vi-VN" sz="3600" dirty="0">
                <a:solidFill>
                  <a:srgbClr val="0000CC"/>
                </a:solidFill>
              </a:rPr>
              <a:t>- Tự tử.</a:t>
            </a:r>
          </a:p>
          <a:p>
            <a:pPr algn="just"/>
            <a:r>
              <a:rPr lang="vi-VN" sz="3600" dirty="0">
                <a:solidFill>
                  <a:srgbClr val="0000CC"/>
                </a:solidFill>
              </a:rPr>
              <a:t>- Sợ thân mật hay gần gũi.</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2851312" y="1007634"/>
            <a:ext cx="7763664" cy="646331"/>
          </a:xfrm>
          <a:prstGeom prst="rect">
            <a:avLst/>
          </a:prstGeom>
        </p:spPr>
        <p:txBody>
          <a:bodyPr wrap="none">
            <a:spAutoFit/>
          </a:bodyPr>
          <a:lstStyle/>
          <a:p>
            <a:r>
              <a:rPr lang="en-US" sz="3600" b="1" dirty="0" smtClean="0">
                <a:solidFill>
                  <a:srgbClr val="0000CC"/>
                </a:solidFill>
              </a:rPr>
              <a:t>7. </a:t>
            </a:r>
            <a:r>
              <a:rPr lang="en-US" sz="3600" b="1" dirty="0" err="1">
                <a:solidFill>
                  <a:srgbClr val="0000CC"/>
                </a:solidFill>
              </a:rPr>
              <a:t>Dấu</a:t>
            </a:r>
            <a:r>
              <a:rPr lang="en-US" sz="3600" b="1" dirty="0">
                <a:solidFill>
                  <a:srgbClr val="0000CC"/>
                </a:solidFill>
              </a:rPr>
              <a:t> </a:t>
            </a:r>
            <a:r>
              <a:rPr lang="en-US" sz="3600" b="1" dirty="0" err="1">
                <a:solidFill>
                  <a:srgbClr val="0000CC"/>
                </a:solidFill>
              </a:rPr>
              <a:t>hiệu</a:t>
            </a:r>
            <a:r>
              <a:rPr lang="en-US" sz="3600" b="1" dirty="0">
                <a:solidFill>
                  <a:srgbClr val="0000CC"/>
                </a:solidFill>
              </a:rPr>
              <a:t> </a:t>
            </a:r>
            <a:r>
              <a:rPr lang="en-US" sz="3600" b="1" dirty="0" err="1">
                <a:solidFill>
                  <a:srgbClr val="0000CC"/>
                </a:solidFill>
              </a:rPr>
              <a:t>trẻ</a:t>
            </a:r>
            <a:r>
              <a:rPr lang="en-US" sz="3600" b="1" dirty="0">
                <a:solidFill>
                  <a:srgbClr val="0000CC"/>
                </a:solidFill>
              </a:rPr>
              <a:t> </a:t>
            </a:r>
            <a:r>
              <a:rPr lang="en-US" sz="3600" b="1" dirty="0" err="1">
                <a:solidFill>
                  <a:srgbClr val="0000CC"/>
                </a:solidFill>
              </a:rPr>
              <a:t>em</a:t>
            </a:r>
            <a:r>
              <a:rPr lang="en-US" sz="3600" b="1" dirty="0">
                <a:solidFill>
                  <a:srgbClr val="0000CC"/>
                </a:solidFill>
              </a:rPr>
              <a:t> </a:t>
            </a:r>
            <a:r>
              <a:rPr lang="en-US" sz="3600" b="1" dirty="0" err="1">
                <a:solidFill>
                  <a:srgbClr val="0000CC"/>
                </a:solidFill>
              </a:rPr>
              <a:t>bị</a:t>
            </a:r>
            <a:r>
              <a:rPr lang="en-US" sz="3600" b="1" dirty="0">
                <a:solidFill>
                  <a:srgbClr val="0000CC"/>
                </a:solidFill>
              </a:rPr>
              <a:t> </a:t>
            </a:r>
            <a:r>
              <a:rPr lang="en-US" sz="3600" b="1" dirty="0" err="1">
                <a:solidFill>
                  <a:srgbClr val="0000CC"/>
                </a:solidFill>
              </a:rPr>
              <a:t>xâm</a:t>
            </a:r>
            <a:r>
              <a:rPr lang="en-US" sz="3600" b="1" dirty="0">
                <a:solidFill>
                  <a:srgbClr val="0000CC"/>
                </a:solidFill>
              </a:rPr>
              <a:t> </a:t>
            </a:r>
            <a:r>
              <a:rPr lang="en-US" sz="3600" b="1" dirty="0" err="1">
                <a:solidFill>
                  <a:srgbClr val="0000CC"/>
                </a:solidFill>
              </a:rPr>
              <a:t>hại</a:t>
            </a:r>
            <a:r>
              <a:rPr lang="en-US" sz="3600" b="1" dirty="0">
                <a:solidFill>
                  <a:srgbClr val="0000CC"/>
                </a:solidFill>
              </a:rPr>
              <a:t> </a:t>
            </a:r>
            <a:r>
              <a:rPr lang="en-US" sz="3600" b="1" dirty="0" err="1">
                <a:solidFill>
                  <a:srgbClr val="0000CC"/>
                </a:solidFill>
              </a:rPr>
              <a:t>tình</a:t>
            </a:r>
            <a:r>
              <a:rPr lang="en-US" sz="3600" b="1" dirty="0">
                <a:solidFill>
                  <a:srgbClr val="0000CC"/>
                </a:solidFill>
              </a:rPr>
              <a:t> </a:t>
            </a:r>
            <a:r>
              <a:rPr lang="en-US" sz="3600" b="1" dirty="0" err="1">
                <a:solidFill>
                  <a:srgbClr val="0000CC"/>
                </a:solidFill>
              </a:rPr>
              <a:t>dục</a:t>
            </a:r>
            <a:endParaRPr lang="en-US" sz="3600" b="1" dirty="0">
              <a:solidFill>
                <a:srgbClr val="0000CC"/>
              </a:solidFill>
            </a:endParaRPr>
          </a:p>
        </p:txBody>
      </p:sp>
    </p:spTree>
    <p:extLst>
      <p:ext uri="{BB962C8B-B14F-4D97-AF65-F5344CB8AC3E}">
        <p14:creationId xmlns:p14="http://schemas.microsoft.com/office/powerpoint/2010/main" val="2672876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4524315"/>
          </a:xfrm>
          <a:prstGeom prst="rect">
            <a:avLst/>
          </a:prstGeom>
          <a:solidFill>
            <a:srgbClr val="FFCCCC"/>
          </a:solidFill>
        </p:spPr>
        <p:txBody>
          <a:bodyPr wrap="square">
            <a:spAutoFit/>
          </a:bodyPr>
          <a:lstStyle/>
          <a:p>
            <a:pPr algn="just"/>
            <a:r>
              <a:rPr lang="vi-VN" sz="3600" dirty="0">
                <a:solidFill>
                  <a:srgbClr val="0000CC"/>
                </a:solidFill>
              </a:rPr>
              <a:t>- Nói chuyện với bố, mẹ, người thân,… về  việc đã xảy ra để có cách giải quyết.</a:t>
            </a:r>
          </a:p>
          <a:p>
            <a:pPr algn="just"/>
            <a:r>
              <a:rPr lang="vi-VN" sz="3600" dirty="0">
                <a:solidFill>
                  <a:srgbClr val="0000CC"/>
                </a:solidFill>
              </a:rPr>
              <a:t>- Không giấu diếm mọi chuyện mà phải tìm cách vạch trần “yêu râu xanh” để tránh gây hại cho những bạn khác.</a:t>
            </a:r>
          </a:p>
          <a:p>
            <a:pPr algn="just"/>
            <a:r>
              <a:rPr lang="vi-VN" sz="3600" dirty="0">
                <a:solidFill>
                  <a:srgbClr val="0000CC"/>
                </a:solidFill>
              </a:rPr>
              <a:t>- Không che giấu, thu mình vào một thế giới hoang mang của riêng mình.</a:t>
            </a:r>
          </a:p>
          <a:p>
            <a:pPr algn="just"/>
            <a:r>
              <a:rPr lang="vi-VN" sz="3600" dirty="0">
                <a:solidFill>
                  <a:srgbClr val="0000CC"/>
                </a:solidFill>
              </a:rPr>
              <a:t>- Nhờ bố mẹ, người thân đưa đi khám để xác định mức độ và điều trị tổn thương thực tế</a:t>
            </a:r>
            <a:r>
              <a:rPr lang="vi-VN" sz="3600" dirty="0" smtClean="0">
                <a:solidFill>
                  <a:srgbClr val="0000CC"/>
                </a:solidFill>
              </a:rPr>
              <a:t>.</a:t>
            </a:r>
            <a:endParaRPr lang="vi-VN" sz="3600" dirty="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2710045" y="1140635"/>
            <a:ext cx="7746031" cy="646331"/>
          </a:xfrm>
          <a:prstGeom prst="rect">
            <a:avLst/>
          </a:prstGeom>
        </p:spPr>
        <p:txBody>
          <a:bodyPr wrap="none">
            <a:spAutoFit/>
          </a:bodyPr>
          <a:lstStyle/>
          <a:p>
            <a:r>
              <a:rPr lang="en-US" sz="3600" b="1" dirty="0" smtClean="0">
                <a:solidFill>
                  <a:srgbClr val="0000CC"/>
                </a:solidFill>
              </a:rPr>
              <a:t>9. </a:t>
            </a:r>
            <a:r>
              <a:rPr lang="en-US" sz="3600" b="1" dirty="0" err="1">
                <a:solidFill>
                  <a:srgbClr val="0000CC"/>
                </a:solidFill>
              </a:rPr>
              <a:t>Cách</a:t>
            </a:r>
            <a:r>
              <a:rPr lang="en-US" sz="3600" b="1" dirty="0">
                <a:solidFill>
                  <a:srgbClr val="0000CC"/>
                </a:solidFill>
              </a:rPr>
              <a:t> </a:t>
            </a:r>
            <a:r>
              <a:rPr lang="en-US" sz="3600" b="1" dirty="0" err="1">
                <a:solidFill>
                  <a:srgbClr val="0000CC"/>
                </a:solidFill>
              </a:rPr>
              <a:t>xử</a:t>
            </a:r>
            <a:r>
              <a:rPr lang="en-US" sz="3600" b="1" dirty="0">
                <a:solidFill>
                  <a:srgbClr val="0000CC"/>
                </a:solidFill>
              </a:rPr>
              <a:t> </a:t>
            </a:r>
            <a:r>
              <a:rPr lang="en-US" sz="3600" b="1" dirty="0" err="1">
                <a:solidFill>
                  <a:srgbClr val="0000CC"/>
                </a:solidFill>
              </a:rPr>
              <a:t>lý</a:t>
            </a:r>
            <a:r>
              <a:rPr lang="en-US" sz="3600" b="1" dirty="0">
                <a:solidFill>
                  <a:srgbClr val="0000CC"/>
                </a:solidFill>
              </a:rPr>
              <a:t> </a:t>
            </a:r>
            <a:r>
              <a:rPr lang="en-US" sz="3600" b="1" dirty="0" err="1">
                <a:solidFill>
                  <a:srgbClr val="0000CC"/>
                </a:solidFill>
              </a:rPr>
              <a:t>khi</a:t>
            </a:r>
            <a:r>
              <a:rPr lang="en-US" sz="3600" b="1" dirty="0">
                <a:solidFill>
                  <a:srgbClr val="0000CC"/>
                </a:solidFill>
              </a:rPr>
              <a:t> </a:t>
            </a:r>
            <a:r>
              <a:rPr lang="en-US" sz="3600" b="1" dirty="0" err="1">
                <a:solidFill>
                  <a:srgbClr val="0000CC"/>
                </a:solidFill>
              </a:rPr>
              <a:t>bị</a:t>
            </a:r>
            <a:r>
              <a:rPr lang="en-US" sz="3600" b="1" dirty="0">
                <a:solidFill>
                  <a:srgbClr val="0000CC"/>
                </a:solidFill>
              </a:rPr>
              <a:t> </a:t>
            </a:r>
            <a:r>
              <a:rPr lang="en-US" sz="3600" b="1" dirty="0" err="1">
                <a:solidFill>
                  <a:srgbClr val="0000CC"/>
                </a:solidFill>
              </a:rPr>
              <a:t>xâm</a:t>
            </a:r>
            <a:r>
              <a:rPr lang="en-US" sz="3600" b="1" dirty="0">
                <a:solidFill>
                  <a:srgbClr val="0000CC"/>
                </a:solidFill>
              </a:rPr>
              <a:t> </a:t>
            </a:r>
            <a:r>
              <a:rPr lang="en-US" sz="3600" b="1" dirty="0" err="1">
                <a:solidFill>
                  <a:srgbClr val="0000CC"/>
                </a:solidFill>
              </a:rPr>
              <a:t>hại</a:t>
            </a:r>
            <a:r>
              <a:rPr lang="en-US" sz="3600" b="1" dirty="0">
                <a:solidFill>
                  <a:srgbClr val="0000CC"/>
                </a:solidFill>
              </a:rPr>
              <a:t> </a:t>
            </a:r>
            <a:r>
              <a:rPr lang="en-US" sz="3600" b="1" dirty="0" err="1">
                <a:solidFill>
                  <a:srgbClr val="0000CC"/>
                </a:solidFill>
              </a:rPr>
              <a:t>tình</a:t>
            </a:r>
            <a:r>
              <a:rPr lang="en-US" sz="3600" b="1" dirty="0">
                <a:solidFill>
                  <a:srgbClr val="0000CC"/>
                </a:solidFill>
              </a:rPr>
              <a:t> </a:t>
            </a:r>
            <a:r>
              <a:rPr lang="en-US" sz="3600" b="1" dirty="0" err="1">
                <a:solidFill>
                  <a:srgbClr val="0000CC"/>
                </a:solidFill>
              </a:rPr>
              <a:t>dục</a:t>
            </a:r>
            <a:r>
              <a:rPr lang="en-US" sz="3600" b="1" dirty="0">
                <a:solidFill>
                  <a:srgbClr val="0000CC"/>
                </a:solidFill>
              </a:rPr>
              <a:t>:</a:t>
            </a:r>
          </a:p>
        </p:txBody>
      </p:sp>
    </p:spTree>
    <p:extLst>
      <p:ext uri="{BB962C8B-B14F-4D97-AF65-F5344CB8AC3E}">
        <p14:creationId xmlns:p14="http://schemas.microsoft.com/office/powerpoint/2010/main" val="156232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9687"/>
            <a:ext cx="12192000" cy="5078313"/>
          </a:xfrm>
          <a:prstGeom prst="rect">
            <a:avLst/>
          </a:prstGeom>
          <a:solidFill>
            <a:srgbClr val="FFCCCC"/>
          </a:solidFill>
        </p:spPr>
        <p:txBody>
          <a:bodyPr wrap="square">
            <a:spAutoFit/>
          </a:bodyPr>
          <a:lstStyle/>
          <a:p>
            <a:pPr algn="just"/>
            <a:r>
              <a:rPr lang="vi-VN" sz="3600" dirty="0">
                <a:solidFill>
                  <a:srgbClr val="0000CC"/>
                </a:solidFill>
              </a:rPr>
              <a:t>- Không đi một mình ở nơi tối tăm, vắng vẻ.</a:t>
            </a:r>
          </a:p>
          <a:p>
            <a:pPr algn="just"/>
            <a:r>
              <a:rPr lang="vi-VN" sz="3600" dirty="0">
                <a:solidFill>
                  <a:srgbClr val="0000CC"/>
                </a:solidFill>
              </a:rPr>
              <a:t>- Không ở trong phòng kín một mình với người lạ. Nếu đó là người quen của gia đình thì cửa phòng phải luôn được mở.</a:t>
            </a:r>
          </a:p>
          <a:p>
            <a:pPr algn="just"/>
            <a:r>
              <a:rPr lang="vi-VN" sz="3600" dirty="0">
                <a:solidFill>
                  <a:srgbClr val="0000CC"/>
                </a:solidFill>
              </a:rPr>
              <a:t>- Không nhận tiền, quà hoặc nhận sự giúp đỡ đặc biệt của người khác mà không rõ lý do.</a:t>
            </a:r>
          </a:p>
          <a:p>
            <a:pPr algn="just"/>
            <a:r>
              <a:rPr lang="vi-VN" sz="3600" dirty="0">
                <a:solidFill>
                  <a:srgbClr val="0000CC"/>
                </a:solidFill>
              </a:rPr>
              <a:t>- Không đi nhờ xe người lạ, hoặc sử dụng ăn uống của người lạ đưa .</a:t>
            </a:r>
          </a:p>
          <a:p>
            <a:pPr algn="just"/>
            <a:r>
              <a:rPr lang="vi-VN" sz="3600" dirty="0">
                <a:solidFill>
                  <a:srgbClr val="0000CC"/>
                </a:solidFill>
              </a:rPr>
              <a:t>- Không để cho người lạ đến gần đến mức họ có thể chạm tay vào người mình</a:t>
            </a:r>
            <a:r>
              <a:rPr lang="vi-VN" sz="3600" dirty="0" smtClean="0">
                <a:solidFill>
                  <a:srgbClr val="0000CC"/>
                </a:solidFill>
              </a:rPr>
              <a:t>.</a:t>
            </a:r>
            <a:endParaRPr lang="vi-VN" sz="3600" dirty="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en-US" sz="3600" b="1" dirty="0" smtClean="0">
                <a:solidFill>
                  <a:srgbClr val="FF0000"/>
                </a:solidFill>
              </a:rPr>
              <a:t>I </a:t>
            </a:r>
            <a:r>
              <a:rPr lang="en-US" sz="3600" b="1" dirty="0">
                <a:solidFill>
                  <a:srgbClr val="FF0000"/>
                </a:solidFill>
              </a:rPr>
              <a:t>. </a:t>
            </a:r>
            <a:r>
              <a:rPr lang="en-US" sz="3600" b="1" dirty="0" err="1">
                <a:solidFill>
                  <a:srgbClr val="FF0000"/>
                </a:solidFill>
              </a:rPr>
              <a:t>Xâm</a:t>
            </a:r>
            <a:r>
              <a:rPr lang="en-US" sz="3600" b="1" dirty="0">
                <a:solidFill>
                  <a:srgbClr val="FF0000"/>
                </a:solidFill>
              </a:rPr>
              <a:t> </a:t>
            </a:r>
            <a:r>
              <a:rPr lang="en-US" sz="3600" b="1" dirty="0" err="1">
                <a:solidFill>
                  <a:srgbClr val="FF0000"/>
                </a:solidFill>
              </a:rPr>
              <a:t>hại</a:t>
            </a:r>
            <a:r>
              <a:rPr lang="en-US" sz="3600" b="1" dirty="0">
                <a:solidFill>
                  <a:srgbClr val="FF0000"/>
                </a:solidFill>
              </a:rPr>
              <a:t> </a:t>
            </a:r>
            <a:r>
              <a:rPr lang="en-US" sz="3600" b="1" dirty="0" err="1">
                <a:solidFill>
                  <a:srgbClr val="FF0000"/>
                </a:solidFill>
              </a:rPr>
              <a:t>tình</a:t>
            </a:r>
            <a:r>
              <a:rPr lang="en-US" sz="3600" b="1" dirty="0">
                <a:solidFill>
                  <a:srgbClr val="FF0000"/>
                </a:solidFill>
              </a:rPr>
              <a:t> </a:t>
            </a:r>
            <a:r>
              <a:rPr lang="en-US" sz="3600" b="1" dirty="0" err="1">
                <a:solidFill>
                  <a:srgbClr val="FF0000"/>
                </a:solidFill>
              </a:rPr>
              <a:t>dục</a:t>
            </a:r>
            <a:r>
              <a:rPr lang="en-US" sz="3600" b="1" dirty="0">
                <a:solidFill>
                  <a:srgbClr val="FF0000"/>
                </a:solidFill>
              </a:rPr>
              <a:t> </a:t>
            </a:r>
            <a:r>
              <a:rPr lang="en-US" sz="3600" b="1" dirty="0" err="1">
                <a:solidFill>
                  <a:srgbClr val="FF0000"/>
                </a:solidFill>
              </a:rPr>
              <a:t>trẻ</a:t>
            </a:r>
            <a:r>
              <a:rPr lang="en-US" sz="3600" b="1" dirty="0">
                <a:solidFill>
                  <a:srgbClr val="FF0000"/>
                </a:solidFill>
              </a:rPr>
              <a:t> </a:t>
            </a:r>
            <a:r>
              <a:rPr lang="en-US" sz="3600" b="1" dirty="0" err="1">
                <a:solidFill>
                  <a:srgbClr val="FF0000"/>
                </a:solidFill>
              </a:rPr>
              <a:t>em</a:t>
            </a:r>
            <a:endParaRPr lang="en-US" sz="3600" b="1" dirty="0">
              <a:solidFill>
                <a:srgbClr val="FF0000"/>
              </a:solidFill>
            </a:endParaRPr>
          </a:p>
        </p:txBody>
      </p:sp>
      <p:sp>
        <p:nvSpPr>
          <p:cNvPr id="2" name="Rectangle 1"/>
          <p:cNvSpPr/>
          <p:nvPr/>
        </p:nvSpPr>
        <p:spPr>
          <a:xfrm>
            <a:off x="1471401" y="827577"/>
            <a:ext cx="9749785" cy="646331"/>
          </a:xfrm>
          <a:prstGeom prst="rect">
            <a:avLst/>
          </a:prstGeom>
        </p:spPr>
        <p:txBody>
          <a:bodyPr wrap="none">
            <a:spAutoFit/>
          </a:bodyPr>
          <a:lstStyle/>
          <a:p>
            <a:r>
              <a:rPr lang="vi-VN" sz="3600" b="1" dirty="0">
                <a:solidFill>
                  <a:srgbClr val="0000CC"/>
                </a:solidFill>
              </a:rPr>
              <a:t>10.Các quy tắc phòng chống nguy cơ bị xâm hại:</a:t>
            </a:r>
            <a:endParaRPr lang="en-US" sz="3600" b="1" dirty="0">
              <a:solidFill>
                <a:srgbClr val="0000CC"/>
              </a:solidFill>
            </a:endParaRPr>
          </a:p>
        </p:txBody>
      </p:sp>
    </p:spTree>
    <p:extLst>
      <p:ext uri="{BB962C8B-B14F-4D97-AF65-F5344CB8AC3E}">
        <p14:creationId xmlns:p14="http://schemas.microsoft.com/office/powerpoint/2010/main" val="268543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819"/>
            <a:ext cx="12192000" cy="5632311"/>
          </a:xfrm>
          <a:prstGeom prst="rect">
            <a:avLst/>
          </a:prstGeom>
          <a:solidFill>
            <a:srgbClr val="FFCCCC"/>
          </a:solidFill>
        </p:spPr>
        <p:txBody>
          <a:bodyPr wrap="square">
            <a:spAutoFit/>
          </a:bodyPr>
          <a:lstStyle/>
          <a:p>
            <a:pPr algn="just"/>
            <a:r>
              <a:rPr lang="vi-VN" sz="3600" dirty="0" smtClean="0">
                <a:solidFill>
                  <a:srgbClr val="0000CC"/>
                </a:solidFill>
              </a:rPr>
              <a:t>- Không để người lạ vào nhà, nhất là khi </a:t>
            </a:r>
            <a:r>
              <a:rPr lang="en-US" sz="3600" dirty="0" smtClean="0">
                <a:solidFill>
                  <a:srgbClr val="0000CC"/>
                </a:solidFill>
              </a:rPr>
              <a:t>ở</a:t>
            </a:r>
            <a:r>
              <a:rPr lang="vi-VN" sz="3600" dirty="0" smtClean="0">
                <a:solidFill>
                  <a:srgbClr val="0000CC"/>
                </a:solidFill>
              </a:rPr>
              <a:t> nhà chỉ có một mình.</a:t>
            </a:r>
          </a:p>
          <a:p>
            <a:pPr algn="just"/>
            <a:r>
              <a:rPr lang="vi-VN" sz="3600" dirty="0" smtClean="0">
                <a:solidFill>
                  <a:srgbClr val="0000CC"/>
                </a:solidFill>
              </a:rPr>
              <a:t>- Không nói chuyện điện thọai với người lạ khi đang ở nhà một mình.</a:t>
            </a:r>
          </a:p>
          <a:p>
            <a:pPr algn="just"/>
            <a:r>
              <a:rPr lang="vi-VN" sz="3600" dirty="0" smtClean="0">
                <a:solidFill>
                  <a:srgbClr val="0000CC"/>
                </a:solidFill>
              </a:rPr>
              <a:t>- Không cho ai có quyền tùy tiện động chạm, sờ mó vào chỗ kín của cơ thể hoặc bất kỳ hành động thô lỗ nào với các em.</a:t>
            </a:r>
          </a:p>
          <a:p>
            <a:pPr algn="just"/>
            <a:r>
              <a:rPr lang="vi-VN" sz="3600" dirty="0" smtClean="0">
                <a:solidFill>
                  <a:srgbClr val="0000CC"/>
                </a:solidFill>
              </a:rPr>
              <a:t>- Không ăn mặc hở hang, không gần gũi quá mức với người lạ, kể cả những người thân họ hàng </a:t>
            </a:r>
            <a:r>
              <a:rPr lang="en-US" sz="3600" dirty="0" smtClean="0">
                <a:solidFill>
                  <a:srgbClr val="0000CC"/>
                </a:solidFill>
              </a:rPr>
              <a:t>.</a:t>
            </a:r>
            <a:endParaRPr lang="vi-VN" sz="3600" dirty="0" smtClean="0">
              <a:solidFill>
                <a:srgbClr val="0000CC"/>
              </a:solidFill>
            </a:endParaRPr>
          </a:p>
          <a:p>
            <a:pPr algn="just"/>
            <a:r>
              <a:rPr lang="vi-VN" sz="3600" dirty="0" smtClean="0">
                <a:solidFill>
                  <a:srgbClr val="0000CC"/>
                </a:solidFill>
              </a:rPr>
              <a:t>- Tin vào linh tính của bản thân khi thấy điều gì không bình thường cần cảnh giác và chủ động nghĩ cách phòng tránh để thoát ra khỏi tình huống đó.</a:t>
            </a:r>
            <a:endParaRPr lang="vi-VN" sz="3600" dirty="0">
              <a:solidFill>
                <a:srgbClr val="0000CC"/>
              </a:solidFill>
            </a:endParaRPr>
          </a:p>
        </p:txBody>
      </p:sp>
      <p:sp>
        <p:nvSpPr>
          <p:cNvPr id="2" name="Rectangle 1"/>
          <p:cNvSpPr/>
          <p:nvPr/>
        </p:nvSpPr>
        <p:spPr>
          <a:xfrm>
            <a:off x="1471401" y="181246"/>
            <a:ext cx="9749785" cy="646331"/>
          </a:xfrm>
          <a:prstGeom prst="rect">
            <a:avLst/>
          </a:prstGeom>
        </p:spPr>
        <p:txBody>
          <a:bodyPr wrap="none">
            <a:spAutoFit/>
          </a:bodyPr>
          <a:lstStyle/>
          <a:p>
            <a:r>
              <a:rPr lang="vi-VN" sz="3600" b="1" dirty="0">
                <a:solidFill>
                  <a:srgbClr val="0000CC"/>
                </a:solidFill>
              </a:rPr>
              <a:t>10.Các quy tắc phòng chống nguy cơ bị xâm hại:</a:t>
            </a:r>
            <a:endParaRPr lang="en-US" sz="3600" b="1" dirty="0">
              <a:solidFill>
                <a:srgbClr val="0000CC"/>
              </a:solidFill>
            </a:endParaRPr>
          </a:p>
        </p:txBody>
      </p:sp>
    </p:spTree>
    <p:extLst>
      <p:ext uri="{BB962C8B-B14F-4D97-AF65-F5344CB8AC3E}">
        <p14:creationId xmlns:p14="http://schemas.microsoft.com/office/powerpoint/2010/main" val="25149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3970318"/>
          </a:xfrm>
          <a:prstGeom prst="rect">
            <a:avLst/>
          </a:prstGeom>
          <a:solidFill>
            <a:srgbClr val="FFCCCC"/>
          </a:solidFill>
        </p:spPr>
        <p:txBody>
          <a:bodyPr wrap="square">
            <a:spAutoFit/>
          </a:bodyPr>
          <a:lstStyle/>
          <a:p>
            <a:pPr algn="just"/>
            <a:r>
              <a:rPr lang="vi-VN" sz="3600" dirty="0">
                <a:solidFill>
                  <a:srgbClr val="0000CC"/>
                </a:solidFill>
              </a:rPr>
              <a:t> Môi trường mạng internet mang đến rất nhiều điều bổ ích cho trẻ em, song cũng là "cái bẫy" gây ra hậu quả khôn lường. Thực tế, đã có không ít trẻ em ở lứa tuổi 10 đến 18 đã bị dụ dỗ chụp ảnh nhạy cảm, dọa tung lên mạng; hay bị xâm hại tình dục khi đến phỏng vấn từ kết quả tìm việc làm trên mạng... Thực trạng này rất đáng báo động, đòi hỏi sự vào cuộc quyết liệt của các cơ quan chức năng để bảo vệ trẻ em trên môi trường mạng.</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1</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Thực trạng vấn đề xâm hại tình dục trẻ em trên môi trường mạng hiện nay.</a:t>
            </a:r>
            <a:endParaRPr lang="en-US" sz="3600" b="1" dirty="0">
              <a:solidFill>
                <a:srgbClr val="0000CC"/>
              </a:solidFill>
            </a:endParaRPr>
          </a:p>
        </p:txBody>
      </p:sp>
    </p:spTree>
    <p:extLst>
      <p:ext uri="{BB962C8B-B14F-4D97-AF65-F5344CB8AC3E}">
        <p14:creationId xmlns:p14="http://schemas.microsoft.com/office/powerpoint/2010/main" val="268543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3970318"/>
          </a:xfrm>
          <a:prstGeom prst="rect">
            <a:avLst/>
          </a:prstGeom>
          <a:solidFill>
            <a:srgbClr val="FFCCCC"/>
          </a:solidFill>
        </p:spPr>
        <p:txBody>
          <a:bodyPr wrap="square">
            <a:spAutoFit/>
          </a:bodyPr>
          <a:lstStyle/>
          <a:p>
            <a:pPr algn="just"/>
            <a:r>
              <a:rPr lang="vi-VN" sz="3600" dirty="0">
                <a:solidFill>
                  <a:srgbClr val="0000CC"/>
                </a:solidFill>
              </a:rPr>
              <a:t> Một số đối tượng xấu lợi dụng tình hình này để thâm nhập,  quấy phá các phòng học trực tuyến, ăn cắp địa chỉ, thông tin liên lạc của người  sử dụng nhằm thực hiện các mục đích đen tối khác như: gửi các đường link có nội  dung xấu độc, dụ dỗ, mời gọi trẻ tham gia các trò chơi trực tuyến… Với bản tính  tò mò, không ít trẻ em đã vào các đường link do những đối tượng này gửi đến và  tham gia các trò chơi trên mạng.</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108522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3970318"/>
          </a:xfrm>
          <a:prstGeom prst="rect">
            <a:avLst/>
          </a:prstGeom>
          <a:solidFill>
            <a:srgbClr val="FFCCCC"/>
          </a:solidFill>
        </p:spPr>
        <p:txBody>
          <a:bodyPr wrap="square">
            <a:spAutoFit/>
          </a:bodyPr>
          <a:lstStyle/>
          <a:p>
            <a:pPr algn="just"/>
            <a:r>
              <a:rPr lang="vi-VN" sz="3600" dirty="0">
                <a:solidFill>
                  <a:srgbClr val="0000CC"/>
                </a:solidFill>
              </a:rPr>
              <a:t> Hình ảnh trẻ em bị xâm hại và bóc lột được ghi, được quay, được chụp và phát tán, tiếp xúc với nội dung bạo lực, nội dung nhạy cảm, tiếp xúc với nội dung xúi giục tự tử và hành vi tiêu cực khác. Gặp những hành vi tiếp xúc và ứng xử không phù hợp như bắt nạt trực tuyến, nhắn tin liên quan đến tình dục, thông tin cá nhân bị thu thập, quảng cáo các sản phẩm không phù hợp, nghiện internet hoặc game trực tuyến.</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428001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3416320"/>
          </a:xfrm>
          <a:prstGeom prst="rect">
            <a:avLst/>
          </a:prstGeom>
          <a:solidFill>
            <a:srgbClr val="FFCCCC"/>
          </a:solidFill>
        </p:spPr>
        <p:txBody>
          <a:bodyPr wrap="square">
            <a:spAutoFit/>
          </a:bodyPr>
          <a:lstStyle/>
          <a:p>
            <a:pPr algn="just"/>
            <a:r>
              <a:rPr lang="vi-VN" sz="3600" dirty="0">
                <a:solidFill>
                  <a:srgbClr val="0000CC"/>
                </a:solidFill>
              </a:rPr>
              <a:t> </a:t>
            </a:r>
            <a:r>
              <a:rPr lang="en-US" sz="3600" dirty="0" smtClean="0">
                <a:solidFill>
                  <a:srgbClr val="0000CC"/>
                </a:solidFill>
              </a:rPr>
              <a:t>- </a:t>
            </a:r>
            <a:r>
              <a:rPr lang="vi-VN" sz="3600" dirty="0" smtClean="0">
                <a:solidFill>
                  <a:srgbClr val="0000CC"/>
                </a:solidFill>
              </a:rPr>
              <a:t>Thủ </a:t>
            </a:r>
            <a:r>
              <a:rPr lang="vi-VN" sz="3600" dirty="0">
                <a:solidFill>
                  <a:srgbClr val="0000CC"/>
                </a:solidFill>
              </a:rPr>
              <a:t>đoạn </a:t>
            </a:r>
            <a:r>
              <a:rPr lang="vi-VN" sz="3600" dirty="0" smtClean="0">
                <a:solidFill>
                  <a:srgbClr val="0000CC"/>
                </a:solidFill>
              </a:rPr>
              <a:t>là </a:t>
            </a:r>
            <a:r>
              <a:rPr lang="vi-VN" sz="3600" dirty="0">
                <a:solidFill>
                  <a:srgbClr val="0000CC"/>
                </a:solidFill>
              </a:rPr>
              <a:t>lập các phòng chat ảo, thiết lập hoặc tham gia các trang web, các diễn đàn trên mạng để tìm kiếm trẻ em và từ đó thả tin nhắn, lời thoại làm </a:t>
            </a:r>
            <a:r>
              <a:rPr lang="vi-VN" sz="3600" dirty="0" smtClean="0">
                <a:solidFill>
                  <a:srgbClr val="0000CC"/>
                </a:solidFill>
              </a:rPr>
              <a:t>quen.</a:t>
            </a:r>
            <a:endParaRPr lang="en-US" sz="3600" dirty="0" smtClean="0">
              <a:solidFill>
                <a:srgbClr val="0000CC"/>
              </a:solidFill>
            </a:endParaRPr>
          </a:p>
          <a:p>
            <a:pPr algn="just"/>
            <a:r>
              <a:rPr lang="en-US" sz="3600" dirty="0" smtClean="0">
                <a:solidFill>
                  <a:srgbClr val="0000CC"/>
                </a:solidFill>
              </a:rPr>
              <a:t>- </a:t>
            </a:r>
            <a:r>
              <a:rPr lang="vi-VN" sz="3600" dirty="0" smtClean="0">
                <a:solidFill>
                  <a:srgbClr val="0000CC"/>
                </a:solidFill>
              </a:rPr>
              <a:t> </a:t>
            </a:r>
            <a:r>
              <a:rPr lang="vi-VN" sz="3600" dirty="0">
                <a:solidFill>
                  <a:srgbClr val="0000CC"/>
                </a:solidFill>
              </a:rPr>
              <a:t>Chúng luôn lấy tên tuổi, hình ảnh giả và tạo ấn tượng ban đầu với các em là người có học thức, có cuộc sống khá giả, hiểu tâm lý, sở thích trẻ em và luôn sẵn sàng chia sẻ. </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174320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4524315"/>
          </a:xfrm>
          <a:prstGeom prst="rect">
            <a:avLst/>
          </a:prstGeom>
          <a:solidFill>
            <a:srgbClr val="FFCCCC"/>
          </a:solidFill>
        </p:spPr>
        <p:txBody>
          <a:bodyPr wrap="square">
            <a:spAutoFit/>
          </a:bodyPr>
          <a:lstStyle/>
          <a:p>
            <a:pPr algn="just"/>
            <a:r>
              <a:rPr lang="en-US" sz="3600" dirty="0" smtClean="0">
                <a:solidFill>
                  <a:srgbClr val="0000CC"/>
                </a:solidFill>
              </a:rPr>
              <a:t>- </a:t>
            </a:r>
            <a:r>
              <a:rPr lang="vi-VN" sz="3600" dirty="0" smtClean="0">
                <a:solidFill>
                  <a:srgbClr val="0000CC"/>
                </a:solidFill>
              </a:rPr>
              <a:t>Sau </a:t>
            </a:r>
            <a:r>
              <a:rPr lang="vi-VN" sz="3600" dirty="0">
                <a:solidFill>
                  <a:srgbClr val="0000CC"/>
                </a:solidFill>
              </a:rPr>
              <a:t>một thời gian trò chuyện thì bọn chúng chuyển chủ đề từ học hành, sở thích sang chủ đề về giới, về tình dục và lôi kéo trẻ cùng xem phim, xem các hình ảnh khiêu dâm trên mạng</a:t>
            </a:r>
            <a:r>
              <a:rPr lang="vi-VN" sz="3600" dirty="0" smtClean="0">
                <a:solidFill>
                  <a:srgbClr val="0000CC"/>
                </a:solidFill>
              </a:rPr>
              <a:t>.</a:t>
            </a:r>
            <a:endParaRPr lang="en-US" sz="3600" dirty="0" smtClean="0">
              <a:solidFill>
                <a:srgbClr val="0000CC"/>
              </a:solidFill>
            </a:endParaRPr>
          </a:p>
          <a:p>
            <a:pPr algn="just"/>
            <a:r>
              <a:rPr lang="en-US" sz="3600" dirty="0" smtClean="0">
                <a:solidFill>
                  <a:srgbClr val="0000CC"/>
                </a:solidFill>
              </a:rPr>
              <a:t>-</a:t>
            </a:r>
            <a:r>
              <a:rPr lang="vi-VN" sz="3600" dirty="0" smtClean="0">
                <a:solidFill>
                  <a:srgbClr val="0000CC"/>
                </a:solidFill>
              </a:rPr>
              <a:t> </a:t>
            </a:r>
            <a:r>
              <a:rPr lang="vi-VN" sz="3600" dirty="0">
                <a:solidFill>
                  <a:srgbClr val="0000CC"/>
                </a:solidFill>
              </a:rPr>
              <a:t>Bước tiếp theo là dụ dỗ trẻ phơi bày các bộ phận cơ thể, tạo dáng biểu diễn tình dục trước máy quay giống như là trong phim. Khi đã có được những hình ảnh, đoạn phim của trẻ thì các đối tượng ép trẻ phải quan hệ tình dục, nếu không sẽ phát tán hình ảnh lên mạng.</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326040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3970318"/>
          </a:xfrm>
          <a:prstGeom prst="rect">
            <a:avLst/>
          </a:prstGeom>
          <a:solidFill>
            <a:srgbClr val="FFCCCC"/>
          </a:solidFill>
        </p:spPr>
        <p:txBody>
          <a:bodyPr wrap="square">
            <a:spAutoFit/>
          </a:bodyPr>
          <a:lstStyle/>
          <a:p>
            <a:pPr algn="just"/>
            <a:r>
              <a:rPr lang="vi-VN" sz="3600" dirty="0">
                <a:solidFill>
                  <a:srgbClr val="0000CC"/>
                </a:solidFill>
              </a:rPr>
              <a:t>Có những đối tượng còn giả là người cùng giới với trẻ, chúng lấy hình ảnh đại diện là bé gái 14 tuổi, 15 tuổi, rồi nhắn tin kết bạn làm quen, trò chuyện về sự phát triển của các bộ phận trên cơ thể, sau đó là gạ gẫm, chụp cho nhau xem và nghĩ là bạn cùng giới cho nên có những em đã mất cảnh giác, gửi hình ảnh cho chúng và có những vụ án thì các đối tượng còn sử dụng những hình ảnh đoạn phim này để khai thác thương mại.</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17213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79215"/>
            <a:ext cx="12192000" cy="3416320"/>
          </a:xfrm>
          <a:prstGeom prst="rect">
            <a:avLst/>
          </a:prstGeom>
          <a:solidFill>
            <a:srgbClr val="FFCCCC"/>
          </a:solidFill>
        </p:spPr>
        <p:txBody>
          <a:bodyPr wrap="square">
            <a:spAutoFit/>
          </a:bodyPr>
          <a:lstStyle/>
          <a:p>
            <a:pPr algn="just"/>
            <a:r>
              <a:rPr lang="vi-VN" sz="3600" dirty="0">
                <a:solidFill>
                  <a:srgbClr val="0000CC"/>
                </a:solidFill>
              </a:rPr>
              <a:t>Không chỉ vậy, các em cũng có nguy cơ tiếp xúc với những video, thông tin, hình ảnh khiêu dâm hay sai lệch. Trên môi trường mạng, không ít trẻ em vô tình tiết lộ thông tin cá nhân, bị dọa nạt, tống tiền, ép quan hệ tình dục, tham gia các hoạt động phi pháp. Thậm chí có em đối mặt với nguy cơ bị bắt cóc, buôn bán người...</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361860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21918"/>
            <a:ext cx="12192000" cy="4278094"/>
          </a:xfrm>
          <a:prstGeom prst="rect">
            <a:avLst/>
          </a:prstGeom>
          <a:solidFill>
            <a:srgbClr val="FFCCCC"/>
          </a:solidFill>
        </p:spPr>
        <p:txBody>
          <a:bodyPr wrap="square">
            <a:spAutoFit/>
          </a:bodyPr>
          <a:lstStyle/>
          <a:p>
            <a:pPr algn="just"/>
            <a:r>
              <a:rPr lang="vi-VN" sz="3400" dirty="0">
                <a:solidFill>
                  <a:srgbClr val="0000CC"/>
                </a:solidFill>
              </a:rPr>
              <a:t>Mất thông tin cá nhân (tài khoản mạng, hình ảnh, địa chỉ…); bị lừa đảo trên mạng (mua hàng giả, lừa tiền thông qua việc chuyển tiền mua hàng/ nhận việc làm thêm…; bị lừa về tình cảm; tham gia các hoạt động/nhóm/ tổ chức không phù hợp thậm chí phạm pháp…); Tiếp cận thông tin/ chia sẻ/ tin vào các thông tin giả, sai lệch; Xem các chương trình, ấn phẩm không phù hợp với lứa tuổi, độc hại; tham gia những thử thách độc hại ảnh hưởng đến tâm lý, tính mạng của trẻ như “cá voi xanh” “momo”; Bị bắt nạt trên mạng.</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412724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21918"/>
            <a:ext cx="12192000" cy="4278094"/>
          </a:xfrm>
          <a:prstGeom prst="rect">
            <a:avLst/>
          </a:prstGeom>
          <a:solidFill>
            <a:srgbClr val="FFCCCC"/>
          </a:solidFill>
        </p:spPr>
        <p:txBody>
          <a:bodyPr wrap="square">
            <a:spAutoFit/>
          </a:bodyPr>
          <a:lstStyle/>
          <a:p>
            <a:pPr algn="just"/>
            <a:r>
              <a:rPr lang="vi-VN" sz="3400" dirty="0">
                <a:solidFill>
                  <a:srgbClr val="0000CC"/>
                </a:solidFill>
              </a:rPr>
              <a:t>Mất thông tin cá nhân (tài khoản mạng, hình ảnh, địa chỉ…); bị lừa đảo trên mạng (mua hàng giả, lừa tiền thông qua việc chuyển tiền mua hàng/ nhận việc làm thêm…; bị lừa về tình cảm; tham gia các hoạt động/nhóm/ tổ chức không phù hợp thậm chí phạm pháp…); Tiếp cận thông tin/ chia sẻ/ tin vào các thông tin giả, sai lệch; Xem các chương trình, ấn phẩm không phù hợp với lứa tuổi, độc hại; tham gia những thử thách độc hại ảnh hưởng đến tâm lý, tính mạng của trẻ như “cá voi xanh” “momo”; Bị bắt nạt trên mạng.</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855334"/>
            <a:ext cx="12192000" cy="1200329"/>
          </a:xfrm>
          <a:prstGeom prst="rect">
            <a:avLst/>
          </a:prstGeom>
        </p:spPr>
        <p:txBody>
          <a:bodyPr wrap="square">
            <a:spAutoFit/>
          </a:bodyPr>
          <a:lstStyle/>
          <a:p>
            <a:r>
              <a:rPr lang="vi-VN" sz="3600" b="1" dirty="0" smtClean="0">
                <a:solidFill>
                  <a:srgbClr val="0000CC"/>
                </a:solidFill>
              </a:rPr>
              <a:t>2</a:t>
            </a:r>
            <a:r>
              <a:rPr lang="en-US" sz="3600" b="1" dirty="0" smtClean="0">
                <a:solidFill>
                  <a:srgbClr val="0000CC"/>
                </a:solidFill>
              </a:rPr>
              <a:t>.</a:t>
            </a:r>
            <a:r>
              <a:rPr lang="vi-VN" sz="3600" b="1" dirty="0" smtClean="0">
                <a:solidFill>
                  <a:srgbClr val="0000CC"/>
                </a:solidFill>
              </a:rPr>
              <a:t> </a:t>
            </a:r>
            <a:r>
              <a:rPr lang="vi-VN" sz="3600" b="1" dirty="0">
                <a:solidFill>
                  <a:srgbClr val="0000CC"/>
                </a:solidFill>
              </a:rPr>
              <a:t>Cách thức nhận diện hành vi, vụ việc xâm hại trẻ em trên môi trường mạng.</a:t>
            </a:r>
            <a:endParaRPr lang="en-US" sz="3600" b="1" dirty="0">
              <a:solidFill>
                <a:srgbClr val="0000CC"/>
              </a:solidFill>
            </a:endParaRPr>
          </a:p>
        </p:txBody>
      </p:sp>
    </p:spTree>
    <p:extLst>
      <p:ext uri="{BB962C8B-B14F-4D97-AF65-F5344CB8AC3E}">
        <p14:creationId xmlns:p14="http://schemas.microsoft.com/office/powerpoint/2010/main" val="274320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816800"/>
            <a:ext cx="12192000" cy="5016758"/>
          </a:xfrm>
          <a:prstGeom prst="rect">
            <a:avLst/>
          </a:prstGeom>
          <a:solidFill>
            <a:srgbClr val="FFCCCC"/>
          </a:solidFill>
        </p:spPr>
        <p:txBody>
          <a:bodyPr wrap="square">
            <a:spAutoFit/>
          </a:bodyPr>
          <a:lstStyle/>
          <a:p>
            <a:pPr algn="just"/>
            <a:r>
              <a:rPr lang="en-US" sz="3200" dirty="0" err="1" smtClean="0">
                <a:solidFill>
                  <a:srgbClr val="0000CC"/>
                </a:solidFill>
              </a:rPr>
              <a:t>Ngoài</a:t>
            </a:r>
            <a:r>
              <a:rPr lang="en-US" sz="3200" dirty="0" smtClean="0">
                <a:solidFill>
                  <a:srgbClr val="0000CC"/>
                </a:solidFill>
              </a:rPr>
              <a:t> </a:t>
            </a:r>
            <a:r>
              <a:rPr lang="en-US" sz="3200" dirty="0" err="1" smtClean="0">
                <a:solidFill>
                  <a:srgbClr val="0000CC"/>
                </a:solidFill>
              </a:rPr>
              <a:t>ra</a:t>
            </a:r>
            <a:r>
              <a:rPr lang="en-US" sz="3200" dirty="0" smtClean="0">
                <a:solidFill>
                  <a:srgbClr val="0000CC"/>
                </a:solidFill>
              </a:rPr>
              <a:t> </a:t>
            </a:r>
            <a:r>
              <a:rPr lang="en-US" sz="3200" dirty="0" err="1" smtClean="0">
                <a:solidFill>
                  <a:srgbClr val="0000CC"/>
                </a:solidFill>
              </a:rPr>
              <a:t>trẻ</a:t>
            </a:r>
            <a:r>
              <a:rPr lang="en-US" sz="3200" dirty="0" smtClean="0">
                <a:solidFill>
                  <a:srgbClr val="0000CC"/>
                </a:solidFill>
              </a:rPr>
              <a:t> </a:t>
            </a:r>
            <a:r>
              <a:rPr lang="en-US" sz="3200" dirty="0" err="1" smtClean="0">
                <a:solidFill>
                  <a:srgbClr val="0000CC"/>
                </a:solidFill>
              </a:rPr>
              <a:t>còn</a:t>
            </a:r>
            <a:r>
              <a:rPr lang="en-US" sz="3200" dirty="0" smtClean="0">
                <a:solidFill>
                  <a:srgbClr val="0000CC"/>
                </a:solidFill>
              </a:rPr>
              <a:t> </a:t>
            </a:r>
            <a:r>
              <a:rPr lang="en-US" sz="3200" dirty="0" err="1" smtClean="0">
                <a:solidFill>
                  <a:srgbClr val="0000CC"/>
                </a:solidFill>
              </a:rPr>
              <a:t>bị</a:t>
            </a:r>
            <a:r>
              <a:rPr lang="en-US" sz="3200" dirty="0" smtClean="0">
                <a:solidFill>
                  <a:srgbClr val="0000CC"/>
                </a:solidFill>
              </a:rPr>
              <a:t> b</a:t>
            </a:r>
            <a:r>
              <a:rPr lang="vi-VN" sz="3200" dirty="0" smtClean="0">
                <a:solidFill>
                  <a:srgbClr val="0000CC"/>
                </a:solidFill>
              </a:rPr>
              <a:t>ắt </a:t>
            </a:r>
            <a:r>
              <a:rPr lang="vi-VN" sz="3200" dirty="0">
                <a:solidFill>
                  <a:srgbClr val="0000CC"/>
                </a:solidFill>
              </a:rPr>
              <a:t>nạt trên </a:t>
            </a:r>
            <a:r>
              <a:rPr lang="vi-VN" sz="3200" dirty="0" smtClean="0">
                <a:solidFill>
                  <a:srgbClr val="0000CC"/>
                </a:solidFill>
              </a:rPr>
              <a:t>mạng</a:t>
            </a:r>
            <a:r>
              <a:rPr lang="en-US" sz="3200" dirty="0" smtClean="0">
                <a:solidFill>
                  <a:srgbClr val="0000CC"/>
                </a:solidFill>
              </a:rPr>
              <a:t>:</a:t>
            </a:r>
            <a:r>
              <a:rPr lang="vi-VN" sz="3200" dirty="0" smtClean="0">
                <a:solidFill>
                  <a:srgbClr val="0000CC"/>
                </a:solidFill>
              </a:rPr>
              <a:t> </a:t>
            </a:r>
            <a:r>
              <a:rPr lang="vi-VN" sz="3200" dirty="0">
                <a:solidFill>
                  <a:srgbClr val="0000CC"/>
                </a:solidFill>
              </a:rPr>
              <a:t>là hành vi cố tình xúc phạm, đe dọa, làm hại, quấy rối, tấn công hay loại trừ một người khác bằng việc sử dụng phương tiện truyền thông kỹ thuật số. </a:t>
            </a:r>
            <a:endParaRPr lang="en-US" sz="3200" dirty="0" smtClean="0">
              <a:solidFill>
                <a:srgbClr val="0000CC"/>
              </a:solidFill>
            </a:endParaRPr>
          </a:p>
          <a:p>
            <a:pPr algn="just"/>
            <a:r>
              <a:rPr lang="vi-VN" sz="3200" dirty="0" smtClean="0">
                <a:solidFill>
                  <a:srgbClr val="0000CC"/>
                </a:solidFill>
              </a:rPr>
              <a:t>Hành </a:t>
            </a:r>
            <a:r>
              <a:rPr lang="vi-VN" sz="3200" dirty="0">
                <a:solidFill>
                  <a:srgbClr val="0000CC"/>
                </a:solidFill>
              </a:rPr>
              <a:t>vi phổ biến: Bị ghi lại và phát tán trên mạng hình ảnh riêng tư, clip bị bạo hành… mọi người xem và bình luận, phê phán, chê cười, đánh giá nhân cách trẻ và gia đình; Hình ảnh cá nhân bị mọi người nhận xét, bình phẩm với thái độ giễu cợt; bị chế thành các hình ảnh trong các câu chuyện khác nhau trên xã hội để làm trò vui; Từ bình luận ác ý trên mạng dẫn đến hành động cô lập, xa lánh, chửi rủa thậm chí đánh đập ngoài đời thật.</a:t>
            </a: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739582"/>
            <a:ext cx="12192000" cy="1077218"/>
          </a:xfrm>
          <a:prstGeom prst="rect">
            <a:avLst/>
          </a:prstGeom>
        </p:spPr>
        <p:txBody>
          <a:bodyPr wrap="square">
            <a:spAutoFit/>
          </a:bodyPr>
          <a:lstStyle/>
          <a:p>
            <a:r>
              <a:rPr lang="vi-VN" sz="3200" b="1" dirty="0" smtClean="0">
                <a:solidFill>
                  <a:srgbClr val="0000CC"/>
                </a:solidFill>
              </a:rPr>
              <a:t>2</a:t>
            </a:r>
            <a:r>
              <a:rPr lang="en-US" sz="3200" b="1" dirty="0" smtClean="0">
                <a:solidFill>
                  <a:srgbClr val="0000CC"/>
                </a:solidFill>
              </a:rPr>
              <a:t>.</a:t>
            </a:r>
            <a:r>
              <a:rPr lang="vi-VN" sz="3200" b="1" dirty="0" smtClean="0">
                <a:solidFill>
                  <a:srgbClr val="0000CC"/>
                </a:solidFill>
              </a:rPr>
              <a:t> </a:t>
            </a:r>
            <a:r>
              <a:rPr lang="vi-VN" sz="3200" b="1" dirty="0">
                <a:solidFill>
                  <a:srgbClr val="0000CC"/>
                </a:solidFill>
              </a:rPr>
              <a:t>Cách thức nhận diện hành vi, vụ việc xâm hại trẻ em trên môi trường mạng.</a:t>
            </a:r>
            <a:endParaRPr lang="en-US" sz="3200" b="1" dirty="0">
              <a:solidFill>
                <a:srgbClr val="0000CC"/>
              </a:solidFill>
            </a:endParaRPr>
          </a:p>
        </p:txBody>
      </p:sp>
    </p:spTree>
    <p:extLst>
      <p:ext uri="{BB962C8B-B14F-4D97-AF65-F5344CB8AC3E}">
        <p14:creationId xmlns:p14="http://schemas.microsoft.com/office/powerpoint/2010/main" val="122664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816800"/>
            <a:ext cx="12192000" cy="5016758"/>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a:solidFill>
                  <a:srgbClr val="0000CC"/>
                </a:solidFill>
              </a:rPr>
              <a:t>Thiếu hiểu biết về đặc điểm tâm, sinh lý lứa tuổi: trẻ chưa được tìm hiểu về các bộ phận trên cơ thể của bản thân (bao gồm cả vùng kín), dẫn đến việc nhiều trẻ bị xâm hại mà không thể tự nhận biết được sự nghiêm trọng.</a:t>
            </a:r>
          </a:p>
          <a:p>
            <a:pPr algn="just"/>
            <a:r>
              <a:rPr lang="en-US" sz="3200" dirty="0" smtClean="0">
                <a:solidFill>
                  <a:srgbClr val="0000CC"/>
                </a:solidFill>
              </a:rPr>
              <a:t>- </a:t>
            </a:r>
            <a:r>
              <a:rPr lang="vi-VN" sz="3200" dirty="0" smtClean="0">
                <a:solidFill>
                  <a:srgbClr val="0000CC"/>
                </a:solidFill>
              </a:rPr>
              <a:t>Thiếu </a:t>
            </a:r>
            <a:r>
              <a:rPr lang="vi-VN" sz="3200" dirty="0">
                <a:solidFill>
                  <a:srgbClr val="0000CC"/>
                </a:solidFill>
              </a:rPr>
              <a:t>kiến thức và kỹ năng phòng chống xâm hại</a:t>
            </a:r>
          </a:p>
          <a:p>
            <a:pPr marL="457200" indent="-457200" algn="just">
              <a:buFontTx/>
              <a:buChar char="-"/>
            </a:pPr>
            <a:r>
              <a:rPr lang="vi-VN" sz="3200" dirty="0" smtClean="0">
                <a:solidFill>
                  <a:srgbClr val="0000CC"/>
                </a:solidFill>
              </a:rPr>
              <a:t>Hạn </a:t>
            </a:r>
            <a:r>
              <a:rPr lang="vi-VN" sz="3200" dirty="0">
                <a:solidFill>
                  <a:srgbClr val="0000CC"/>
                </a:solidFill>
              </a:rPr>
              <a:t>chế trong nhận thức về các hình thức xâm </a:t>
            </a:r>
            <a:r>
              <a:rPr lang="vi-VN" sz="3200" dirty="0" smtClean="0">
                <a:solidFill>
                  <a:srgbClr val="0000CC"/>
                </a:solidFill>
              </a:rPr>
              <a:t>hạ</a:t>
            </a:r>
            <a:r>
              <a:rPr lang="en-US" sz="3200" dirty="0" smtClean="0">
                <a:solidFill>
                  <a:srgbClr val="0000CC"/>
                </a:solidFill>
              </a:rPr>
              <a:t>i</a:t>
            </a:r>
          </a:p>
          <a:p>
            <a:pPr algn="just"/>
            <a:r>
              <a:rPr lang="en-US" sz="3200" dirty="0" smtClean="0">
                <a:solidFill>
                  <a:srgbClr val="0000CC"/>
                </a:solidFill>
              </a:rPr>
              <a:t>- C</a:t>
            </a:r>
            <a:r>
              <a:rPr lang="vi-VN" sz="3200" dirty="0" smtClean="0">
                <a:solidFill>
                  <a:srgbClr val="0000CC"/>
                </a:solidFill>
              </a:rPr>
              <a:t>ác </a:t>
            </a:r>
            <a:r>
              <a:rPr lang="vi-VN" sz="3200" dirty="0">
                <a:solidFill>
                  <a:srgbClr val="0000CC"/>
                </a:solidFill>
              </a:rPr>
              <a:t>bậc cha mẹ, gia đình, người chăm sóc trẻ thiếu hiểu biết về đặc điểm tâm sinh lý trẻ em, thiếu nhận thức về nguy cơ của vấn đề giới tính với trẻ em</a:t>
            </a:r>
            <a:r>
              <a:rPr lang="vi-VN" sz="3200" dirty="0" smtClean="0">
                <a:solidFill>
                  <a:srgbClr val="0000CC"/>
                </a:solidFill>
              </a:rPr>
              <a:t>.</a:t>
            </a:r>
            <a:endParaRPr lang="en-US" sz="3200" dirty="0" smtClean="0">
              <a:solidFill>
                <a:srgbClr val="0000CC"/>
              </a:solidFill>
            </a:endParaRPr>
          </a:p>
          <a:p>
            <a:pPr algn="just"/>
            <a:endParaRPr lang="vi-VN" sz="3200" dirty="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739582"/>
            <a:ext cx="12192000" cy="584775"/>
          </a:xfrm>
          <a:prstGeom prst="rect">
            <a:avLst/>
          </a:prstGeom>
        </p:spPr>
        <p:txBody>
          <a:bodyPr wrap="square">
            <a:spAutoFit/>
          </a:bodyPr>
          <a:lstStyle/>
          <a:p>
            <a:r>
              <a:rPr lang="vi-VN" sz="3200" b="1" dirty="0" smtClean="0">
                <a:solidFill>
                  <a:srgbClr val="0000CC"/>
                </a:solidFill>
              </a:rPr>
              <a:t>3</a:t>
            </a:r>
            <a:r>
              <a:rPr lang="en-US" sz="3200" b="1" dirty="0" smtClean="0">
                <a:solidFill>
                  <a:srgbClr val="0000CC"/>
                </a:solidFill>
              </a:rPr>
              <a:t>.</a:t>
            </a:r>
            <a:r>
              <a:rPr lang="vi-VN" sz="3200" b="1" dirty="0" smtClean="0">
                <a:solidFill>
                  <a:srgbClr val="0000CC"/>
                </a:solidFill>
              </a:rPr>
              <a:t> </a:t>
            </a:r>
            <a:r>
              <a:rPr lang="vi-VN" sz="3200" b="1" dirty="0">
                <a:solidFill>
                  <a:srgbClr val="0000CC"/>
                </a:solidFill>
              </a:rPr>
              <a:t>Nguyên nhân trẻ em bị xâm hại trên môi trường mạng.</a:t>
            </a:r>
            <a:endParaRPr lang="en-US" sz="3200" b="1" dirty="0">
              <a:solidFill>
                <a:srgbClr val="0000CC"/>
              </a:solidFill>
            </a:endParaRPr>
          </a:p>
        </p:txBody>
      </p:sp>
    </p:spTree>
    <p:extLst>
      <p:ext uri="{BB962C8B-B14F-4D97-AF65-F5344CB8AC3E}">
        <p14:creationId xmlns:p14="http://schemas.microsoft.com/office/powerpoint/2010/main" val="84403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24357"/>
            <a:ext cx="12192000" cy="5509200"/>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smtClean="0">
                <a:solidFill>
                  <a:srgbClr val="0000CC"/>
                </a:solidFill>
              </a:rPr>
              <a:t>Công </a:t>
            </a:r>
            <a:r>
              <a:rPr lang="vi-VN" sz="3200" dirty="0">
                <a:solidFill>
                  <a:srgbClr val="0000CC"/>
                </a:solidFill>
              </a:rPr>
              <a:t>tác truyền thông, giáo dục, vận động xã hội về bảo vệ, chăm sóc trẻ em còn chưa hiệu </a:t>
            </a:r>
            <a:r>
              <a:rPr lang="vi-VN" sz="3200" dirty="0" smtClean="0">
                <a:solidFill>
                  <a:srgbClr val="0000CC"/>
                </a:solidFill>
              </a:rPr>
              <a:t>quả</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Nhiều </a:t>
            </a:r>
            <a:r>
              <a:rPr lang="vi-VN" sz="3200" dirty="0">
                <a:solidFill>
                  <a:srgbClr val="0000CC"/>
                </a:solidFill>
              </a:rPr>
              <a:t>trẻ em chưa được trang bị những kiến thức, kỹ năng cần thiết để phòng tránh bị xâm hại tình </a:t>
            </a:r>
            <a:r>
              <a:rPr lang="vi-VN" sz="3200" dirty="0" smtClean="0">
                <a:solidFill>
                  <a:srgbClr val="0000CC"/>
                </a:solidFill>
              </a:rPr>
              <a:t>dục</a:t>
            </a:r>
            <a:r>
              <a:rPr lang="en-US" sz="3200" dirty="0" smtClean="0">
                <a:solidFill>
                  <a:srgbClr val="0000CC"/>
                </a:solidFill>
              </a:rPr>
              <a:t>.</a:t>
            </a:r>
          </a:p>
          <a:p>
            <a:pPr algn="just"/>
            <a:r>
              <a:rPr lang="en-US" sz="3200" dirty="0" smtClean="0">
                <a:solidFill>
                  <a:srgbClr val="0000CC"/>
                </a:solidFill>
              </a:rPr>
              <a:t>-  </a:t>
            </a:r>
            <a:r>
              <a:rPr lang="vi-VN" sz="3200" dirty="0" smtClean="0">
                <a:solidFill>
                  <a:srgbClr val="0000CC"/>
                </a:solidFill>
              </a:rPr>
              <a:t>Cùng </a:t>
            </a:r>
            <a:r>
              <a:rPr lang="vi-VN" sz="3200" dirty="0">
                <a:solidFill>
                  <a:srgbClr val="0000CC"/>
                </a:solidFill>
              </a:rPr>
              <a:t>với những khó khăn, thách thức trong thời kỳ CNH-HĐH, một số gia đình tập trung cho việc làm ăn kinh tế quá mức dẫn đến tình trạng sao nhãng, bỏ mặc trẻ </a:t>
            </a:r>
            <a:r>
              <a:rPr lang="vi-VN" sz="3200" dirty="0" smtClean="0">
                <a:solidFill>
                  <a:srgbClr val="0000CC"/>
                </a:solidFill>
              </a:rPr>
              <a:t>em</a:t>
            </a:r>
            <a:r>
              <a:rPr lang="en-US" sz="3200" dirty="0" smtClean="0">
                <a:solidFill>
                  <a:srgbClr val="0000CC"/>
                </a:solidFill>
              </a:rPr>
              <a:t>.</a:t>
            </a:r>
          </a:p>
          <a:p>
            <a:pPr algn="just"/>
            <a:r>
              <a:rPr lang="en-US" sz="3200" dirty="0" smtClean="0">
                <a:solidFill>
                  <a:srgbClr val="0000CC"/>
                </a:solidFill>
              </a:rPr>
              <a:t>- </a:t>
            </a:r>
            <a:r>
              <a:rPr lang="vi-VN" sz="3200" dirty="0" smtClean="0">
                <a:solidFill>
                  <a:srgbClr val="0000CC"/>
                </a:solidFill>
              </a:rPr>
              <a:t>Nhiều </a:t>
            </a:r>
            <a:r>
              <a:rPr lang="vi-VN" sz="3200" dirty="0">
                <a:solidFill>
                  <a:srgbClr val="0000CC"/>
                </a:solidFill>
              </a:rPr>
              <a:t>gia đình có hoàn cảnh kinh tế khó khăn; cha mẹ ly hôn, ly thân; cha mẹ mắc các tệ nạn xã </a:t>
            </a:r>
            <a:r>
              <a:rPr lang="vi-VN" sz="3200" dirty="0" smtClean="0">
                <a:solidFill>
                  <a:srgbClr val="0000CC"/>
                </a:solidFill>
              </a:rPr>
              <a:t>hội</a:t>
            </a:r>
            <a:r>
              <a:rPr lang="en-US" sz="3200" dirty="0" smtClean="0">
                <a:solidFill>
                  <a:srgbClr val="0000CC"/>
                </a:solidFill>
              </a:rPr>
              <a:t>...</a:t>
            </a:r>
          </a:p>
          <a:p>
            <a:pPr algn="just"/>
            <a:r>
              <a:rPr lang="en-US" sz="3200" dirty="0" smtClean="0">
                <a:solidFill>
                  <a:srgbClr val="0000CC"/>
                </a:solidFill>
              </a:rPr>
              <a:t>-  </a:t>
            </a:r>
            <a:r>
              <a:rPr lang="vi-VN" sz="3200" dirty="0" smtClean="0">
                <a:solidFill>
                  <a:srgbClr val="0000CC"/>
                </a:solidFill>
              </a:rPr>
              <a:t>Sự </a:t>
            </a:r>
            <a:r>
              <a:rPr lang="vi-VN" sz="3200" dirty="0">
                <a:solidFill>
                  <a:srgbClr val="0000CC"/>
                </a:solidFill>
              </a:rPr>
              <a:t>suy thoái về đạo đức, lối sống của một số thành viên trong gia </a:t>
            </a:r>
            <a:r>
              <a:rPr lang="vi-VN" sz="3200" dirty="0" smtClean="0">
                <a:solidFill>
                  <a:srgbClr val="0000CC"/>
                </a:solidFill>
              </a:rPr>
              <a:t>đình</a:t>
            </a:r>
            <a:r>
              <a:rPr lang="en-US" sz="3200" dirty="0" smtClean="0">
                <a:solidFill>
                  <a:srgbClr val="0000CC"/>
                </a:solidFill>
              </a:rPr>
              <a:t>.</a:t>
            </a:r>
          </a:p>
          <a:p>
            <a:pPr algn="just"/>
            <a:r>
              <a:rPr lang="en-US" sz="3200" dirty="0">
                <a:solidFill>
                  <a:srgbClr val="0000CC"/>
                </a:solidFill>
              </a:rPr>
              <a:t>- </a:t>
            </a:r>
            <a:r>
              <a:rPr lang="en-US" sz="3200" dirty="0" err="1">
                <a:solidFill>
                  <a:srgbClr val="0000CC"/>
                </a:solidFill>
              </a:rPr>
              <a:t>Cuộc</a:t>
            </a:r>
            <a:r>
              <a:rPr lang="en-US" sz="3200" dirty="0">
                <a:solidFill>
                  <a:srgbClr val="0000CC"/>
                </a:solidFill>
              </a:rPr>
              <a:t> </a:t>
            </a:r>
            <a:r>
              <a:rPr lang="en-US" sz="3200" dirty="0" err="1">
                <a:solidFill>
                  <a:srgbClr val="0000CC"/>
                </a:solidFill>
              </a:rPr>
              <a:t>cách</a:t>
            </a:r>
            <a:r>
              <a:rPr lang="en-US" sz="3200" dirty="0">
                <a:solidFill>
                  <a:srgbClr val="0000CC"/>
                </a:solidFill>
              </a:rPr>
              <a:t> </a:t>
            </a:r>
            <a:r>
              <a:rPr lang="en-US" sz="3200" dirty="0" err="1">
                <a:solidFill>
                  <a:srgbClr val="0000CC"/>
                </a:solidFill>
              </a:rPr>
              <a:t>mạng</a:t>
            </a:r>
            <a:r>
              <a:rPr lang="en-US" sz="3200" dirty="0">
                <a:solidFill>
                  <a:srgbClr val="0000CC"/>
                </a:solidFill>
              </a:rPr>
              <a:t> </a:t>
            </a:r>
            <a:r>
              <a:rPr lang="en-US" sz="3200" dirty="0" err="1">
                <a:solidFill>
                  <a:srgbClr val="0000CC"/>
                </a:solidFill>
              </a:rPr>
              <a:t>công</a:t>
            </a:r>
            <a:r>
              <a:rPr lang="en-US" sz="3200" dirty="0">
                <a:solidFill>
                  <a:srgbClr val="0000CC"/>
                </a:solidFill>
              </a:rPr>
              <a:t> </a:t>
            </a:r>
            <a:r>
              <a:rPr lang="en-US" sz="3200" dirty="0" err="1">
                <a:solidFill>
                  <a:srgbClr val="0000CC"/>
                </a:solidFill>
              </a:rPr>
              <a:t>nghiệp</a:t>
            </a:r>
            <a:r>
              <a:rPr lang="en-US" sz="3200" dirty="0">
                <a:solidFill>
                  <a:srgbClr val="0000CC"/>
                </a:solidFill>
              </a:rPr>
              <a:t> 4.0 </a:t>
            </a:r>
            <a:endParaRPr lang="vi-VN" sz="3200" dirty="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739582"/>
            <a:ext cx="12192000" cy="584775"/>
          </a:xfrm>
          <a:prstGeom prst="rect">
            <a:avLst/>
          </a:prstGeom>
        </p:spPr>
        <p:txBody>
          <a:bodyPr wrap="square">
            <a:spAutoFit/>
          </a:bodyPr>
          <a:lstStyle/>
          <a:p>
            <a:r>
              <a:rPr lang="vi-VN" sz="3200" b="1" dirty="0" smtClean="0">
                <a:solidFill>
                  <a:srgbClr val="0000CC"/>
                </a:solidFill>
              </a:rPr>
              <a:t>3</a:t>
            </a:r>
            <a:r>
              <a:rPr lang="en-US" sz="3200" b="1" dirty="0" smtClean="0">
                <a:solidFill>
                  <a:srgbClr val="0000CC"/>
                </a:solidFill>
              </a:rPr>
              <a:t>.</a:t>
            </a:r>
            <a:r>
              <a:rPr lang="vi-VN" sz="3200" b="1" dirty="0" smtClean="0">
                <a:solidFill>
                  <a:srgbClr val="0000CC"/>
                </a:solidFill>
              </a:rPr>
              <a:t> </a:t>
            </a:r>
            <a:r>
              <a:rPr lang="vi-VN" sz="3200" b="1" dirty="0">
                <a:solidFill>
                  <a:srgbClr val="0000CC"/>
                </a:solidFill>
              </a:rPr>
              <a:t>Nguyên nhân trẻ em bị xâm hại trên môi trường mạng.</a:t>
            </a:r>
            <a:endParaRPr lang="en-US" sz="3200" b="1" dirty="0">
              <a:solidFill>
                <a:srgbClr val="0000CC"/>
              </a:solidFill>
            </a:endParaRPr>
          </a:p>
        </p:txBody>
      </p:sp>
    </p:spTree>
    <p:extLst>
      <p:ext uri="{BB962C8B-B14F-4D97-AF65-F5344CB8AC3E}">
        <p14:creationId xmlns:p14="http://schemas.microsoft.com/office/powerpoint/2010/main" val="86934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56866"/>
            <a:ext cx="12192000" cy="5016758"/>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smtClean="0">
                <a:solidFill>
                  <a:srgbClr val="0000CC"/>
                </a:solidFill>
              </a:rPr>
              <a:t>Chia </a:t>
            </a:r>
            <a:r>
              <a:rPr lang="vi-VN" sz="3200" dirty="0">
                <a:solidFill>
                  <a:srgbClr val="0000CC"/>
                </a:solidFill>
              </a:rPr>
              <a:t>sẻ, thống nhất với bố, mẹ và nghiêm chỉnh chấp hành những nguyên tắc sử dụng internet, các thiết bị điện tử;</a:t>
            </a:r>
          </a:p>
          <a:p>
            <a:pPr algn="just"/>
            <a:r>
              <a:rPr lang="en-US" sz="3200" dirty="0" smtClean="0">
                <a:solidFill>
                  <a:srgbClr val="0000CC"/>
                </a:solidFill>
              </a:rPr>
              <a:t>- </a:t>
            </a:r>
            <a:r>
              <a:rPr lang="vi-VN" sz="3200" dirty="0" smtClean="0">
                <a:solidFill>
                  <a:srgbClr val="0000CC"/>
                </a:solidFill>
              </a:rPr>
              <a:t>Cài </a:t>
            </a:r>
            <a:r>
              <a:rPr lang="vi-VN" sz="3200" dirty="0">
                <a:solidFill>
                  <a:srgbClr val="0000CC"/>
                </a:solidFill>
              </a:rPr>
              <a:t>đặt quyền riêng tư, hạn chế người xem với các tài khoản mạng xã hội của mình</a:t>
            </a:r>
            <a:r>
              <a:rPr lang="vi-VN" sz="3200" dirty="0" smtClean="0">
                <a:solidFill>
                  <a:srgbClr val="0000CC"/>
                </a:solidFill>
              </a:rPr>
              <a:t>.</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 Không </a:t>
            </a:r>
            <a:r>
              <a:rPr lang="vi-VN" sz="3200" dirty="0">
                <a:solidFill>
                  <a:srgbClr val="0000CC"/>
                </a:solidFill>
              </a:rPr>
              <a:t>cho người khác biết mật khẩu tài khoản mạng xã hội của mình (trừ bố, mẹ); </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Không </a:t>
            </a:r>
            <a:r>
              <a:rPr lang="vi-VN" sz="3200" dirty="0">
                <a:solidFill>
                  <a:srgbClr val="0000CC"/>
                </a:solidFill>
              </a:rPr>
              <a:t>đăng tải bất kỳ thông tin riêng tư, hình ảnh tự sướng hở hang hoặc những bài viết không phù hợp lên mạng xã hội</a:t>
            </a:r>
            <a:r>
              <a:rPr lang="vi-VN" sz="3200" dirty="0" smtClean="0">
                <a:solidFill>
                  <a:srgbClr val="0000CC"/>
                </a:solidFill>
              </a:rPr>
              <a:t>;</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 Không </a:t>
            </a:r>
            <a:r>
              <a:rPr lang="vi-VN" sz="3200" dirty="0">
                <a:solidFill>
                  <a:srgbClr val="0000CC"/>
                </a:solidFill>
              </a:rPr>
              <a:t>có trách nhiệm cung cấp thông tin, hình ảnh hoặc cho người khác nhìn mình qua webcam; </a:t>
            </a:r>
            <a:endParaRPr lang="en-US" sz="3200" dirty="0" smtClean="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739582"/>
            <a:ext cx="12192000" cy="584775"/>
          </a:xfrm>
          <a:prstGeom prst="rect">
            <a:avLst/>
          </a:prstGeom>
        </p:spPr>
        <p:txBody>
          <a:bodyPr wrap="square">
            <a:spAutoFit/>
          </a:bodyPr>
          <a:lstStyle/>
          <a:p>
            <a:r>
              <a:rPr lang="vi-VN" sz="3200" b="1" dirty="0">
                <a:solidFill>
                  <a:srgbClr val="0000CC"/>
                </a:solidFill>
              </a:rPr>
              <a:t>4. Kỹ năng ứng </a:t>
            </a:r>
            <a:r>
              <a:rPr lang="vi-VN" sz="3200" b="1" dirty="0" smtClean="0">
                <a:solidFill>
                  <a:srgbClr val="0000CC"/>
                </a:solidFill>
              </a:rPr>
              <a:t>phó.</a:t>
            </a:r>
            <a:endParaRPr lang="en-US" sz="3200" b="1" dirty="0">
              <a:solidFill>
                <a:srgbClr val="0000CC"/>
              </a:solidFill>
            </a:endParaRPr>
          </a:p>
        </p:txBody>
      </p:sp>
    </p:spTree>
    <p:extLst>
      <p:ext uri="{BB962C8B-B14F-4D97-AF65-F5344CB8AC3E}">
        <p14:creationId xmlns:p14="http://schemas.microsoft.com/office/powerpoint/2010/main" val="251406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33920"/>
            <a:ext cx="12192000" cy="5509200"/>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smtClean="0">
                <a:solidFill>
                  <a:srgbClr val="0000CC"/>
                </a:solidFill>
              </a:rPr>
              <a:t>Không </a:t>
            </a:r>
            <a:r>
              <a:rPr lang="vi-VN" sz="3200" dirty="0">
                <a:solidFill>
                  <a:srgbClr val="0000CC"/>
                </a:solidFill>
              </a:rPr>
              <a:t>đi chơi với bạn quen trên mạng mà không có sự đồng ý của bố, </a:t>
            </a:r>
            <a:r>
              <a:rPr lang="vi-VN" sz="3200" dirty="0" smtClean="0">
                <a:solidFill>
                  <a:srgbClr val="0000CC"/>
                </a:solidFill>
              </a:rPr>
              <a:t>mẹ;</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Hãy </a:t>
            </a:r>
            <a:r>
              <a:rPr lang="vi-VN" sz="3200" dirty="0">
                <a:solidFill>
                  <a:srgbClr val="0000CC"/>
                </a:solidFill>
              </a:rPr>
              <a:t>bỏ qua, chặn và báo cáo những tài khoản có những bình luận, gửi tin nhắn bắt nạt, bôi nhọ mình hoặc đề cập đến những vấn đề nhạy cảm; </a:t>
            </a:r>
            <a:r>
              <a:rPr lang="en-US" sz="3200" dirty="0" smtClean="0">
                <a:solidFill>
                  <a:srgbClr val="0000CC"/>
                </a:solidFill>
              </a:rPr>
              <a:t>- - </a:t>
            </a:r>
            <a:r>
              <a:rPr lang="vi-VN" sz="3200" dirty="0" smtClean="0">
                <a:solidFill>
                  <a:srgbClr val="0000CC"/>
                </a:solidFill>
              </a:rPr>
              <a:t>Hỏi </a:t>
            </a:r>
            <a:r>
              <a:rPr lang="vi-VN" sz="3200" dirty="0">
                <a:solidFill>
                  <a:srgbClr val="0000CC"/>
                </a:solidFill>
              </a:rPr>
              <a:t>ý kiến của bố, mẹ trước khi tải, cài đặt một phần mềm về máy tính, điện thoại;</a:t>
            </a:r>
          </a:p>
          <a:p>
            <a:pPr algn="just"/>
            <a:r>
              <a:rPr lang="en-US" sz="3200" dirty="0" smtClean="0">
                <a:solidFill>
                  <a:srgbClr val="0000CC"/>
                </a:solidFill>
              </a:rPr>
              <a:t>- </a:t>
            </a:r>
            <a:r>
              <a:rPr lang="vi-VN" sz="3200" dirty="0" smtClean="0">
                <a:solidFill>
                  <a:srgbClr val="0000CC"/>
                </a:solidFill>
              </a:rPr>
              <a:t>Gặp </a:t>
            </a:r>
            <a:r>
              <a:rPr lang="vi-VN" sz="3200" dirty="0">
                <a:solidFill>
                  <a:srgbClr val="0000CC"/>
                </a:solidFill>
              </a:rPr>
              <a:t>những vấn đề làm bản thân thấy khó chịu, lo sợ khi sử dụng mạng, hãy nhờ sự trợ giúp, tư vấn từ: Bố, mẹ hoặc bất kỳ ai tin tưởng và có khả năng giải quyết vấn đề; </a:t>
            </a:r>
            <a:endParaRPr lang="en-US" sz="3200" dirty="0" smtClean="0">
              <a:solidFill>
                <a:srgbClr val="0000CC"/>
              </a:solidFill>
            </a:endParaRPr>
          </a:p>
          <a:p>
            <a:pPr marL="457200" indent="-457200" algn="just">
              <a:buFontTx/>
              <a:buChar char="-"/>
            </a:pPr>
            <a:r>
              <a:rPr lang="vi-VN" sz="3200" dirty="0" smtClean="0">
                <a:solidFill>
                  <a:srgbClr val="0000CC"/>
                </a:solidFill>
              </a:rPr>
              <a:t>Gọi </a:t>
            </a:r>
            <a:r>
              <a:rPr lang="vi-VN" sz="3200" dirty="0">
                <a:solidFill>
                  <a:srgbClr val="0000CC"/>
                </a:solidFill>
              </a:rPr>
              <a:t>điện tới Tổng đài Quốc gia bảo vệ trẻ em 111</a:t>
            </a:r>
            <a:r>
              <a:rPr lang="vi-VN" sz="3200" dirty="0" smtClean="0">
                <a:solidFill>
                  <a:srgbClr val="0000CC"/>
                </a:solidFill>
              </a:rPr>
              <a:t>.</a:t>
            </a:r>
            <a:endParaRPr lang="en-US" sz="3200" dirty="0" smtClean="0">
              <a:solidFill>
                <a:srgbClr val="0000CC"/>
              </a:solidFill>
            </a:endParaRPr>
          </a:p>
          <a:p>
            <a:pPr algn="just"/>
            <a:endParaRPr lang="vi-VN" sz="3200" dirty="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739582"/>
            <a:ext cx="12192000" cy="584775"/>
          </a:xfrm>
          <a:prstGeom prst="rect">
            <a:avLst/>
          </a:prstGeom>
        </p:spPr>
        <p:txBody>
          <a:bodyPr wrap="square">
            <a:spAutoFit/>
          </a:bodyPr>
          <a:lstStyle/>
          <a:p>
            <a:r>
              <a:rPr lang="vi-VN" sz="3200" b="1" dirty="0">
                <a:solidFill>
                  <a:srgbClr val="0000CC"/>
                </a:solidFill>
              </a:rPr>
              <a:t>4. Kỹ năng ứng </a:t>
            </a:r>
            <a:r>
              <a:rPr lang="vi-VN" sz="3200" b="1" dirty="0" smtClean="0">
                <a:solidFill>
                  <a:srgbClr val="0000CC"/>
                </a:solidFill>
              </a:rPr>
              <a:t>phó.</a:t>
            </a:r>
            <a:endParaRPr lang="en-US" sz="3200" b="1" dirty="0">
              <a:solidFill>
                <a:srgbClr val="0000CC"/>
              </a:solidFill>
            </a:endParaRPr>
          </a:p>
        </p:txBody>
      </p:sp>
    </p:spTree>
    <p:extLst>
      <p:ext uri="{BB962C8B-B14F-4D97-AF65-F5344CB8AC3E}">
        <p14:creationId xmlns:p14="http://schemas.microsoft.com/office/powerpoint/2010/main" val="278799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p:nvPr/>
        </p:nvSpPr>
        <p:spPr>
          <a:xfrm>
            <a:off x="882997" y="1891145"/>
            <a:ext cx="9956800" cy="236988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just" eaLnBrk="1" fontAlgn="auto" hangingPunct="1">
              <a:spcBef>
                <a:spcPts val="0"/>
              </a:spcBef>
              <a:spcAft>
                <a:spcPts val="0"/>
              </a:spcAft>
              <a:defRPr/>
            </a:pPr>
            <a:r>
              <a:rPr lang="en-US" sz="4000" b="1" cap="all" dirty="0" err="1" smtClean="0">
                <a:ln w="0"/>
                <a:solidFill>
                  <a:srgbClr val="FF0000"/>
                </a:solidFill>
                <a:effectLst>
                  <a:reflection blurRad="12700" stA="50000" endPos="50000" dist="5000" dir="5400000" sy="-100000" rotWithShape="0"/>
                </a:effectLst>
                <a:cs typeface="Times New Roman" panose="02020603050405020304" pitchFamily="18" charset="0"/>
                <a:sym typeface="Wingdings"/>
              </a:rPr>
              <a:t>Thi</a:t>
            </a:r>
            <a:r>
              <a:rPr lang="en-US" sz="4000" b="1" cap="all" dirty="0" smtClean="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tìm</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hiểu</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về</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các</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biểu</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hiện</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và</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cách</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phòng</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chống</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xâm</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hại</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tình</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dục</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trẻ</a:t>
            </a:r>
            <a:r>
              <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rPr>
              <a:t> </a:t>
            </a:r>
            <a:r>
              <a:rPr lang="en-US" sz="4000" b="1" cap="all" dirty="0" err="1">
                <a:ln w="0"/>
                <a:solidFill>
                  <a:srgbClr val="FF0000"/>
                </a:solidFill>
                <a:effectLst>
                  <a:reflection blurRad="12700" stA="50000" endPos="50000" dist="5000" dir="5400000" sy="-100000" rotWithShape="0"/>
                </a:effectLst>
                <a:cs typeface="Times New Roman" panose="02020603050405020304" pitchFamily="18" charset="0"/>
                <a:sym typeface="Wingdings"/>
              </a:rPr>
              <a:t>em</a:t>
            </a:r>
            <a:endParaRPr lang="en-US" sz="4000" b="1" cap="all" dirty="0">
              <a:ln w="0"/>
              <a:solidFill>
                <a:srgbClr val="FF0000"/>
              </a:solidFill>
              <a:effectLst>
                <a:reflection blurRad="12700" stA="50000" endPos="50000" dist="5000" dir="5400000" sy="-100000" rotWithShape="0"/>
              </a:effectLst>
              <a:cs typeface="Times New Roman" panose="02020603050405020304" pitchFamily="18" charset="0"/>
              <a:sym typeface="Wingdings"/>
            </a:endParaRPr>
          </a:p>
          <a:p>
            <a:pPr algn="ctr" eaLnBrk="1" fontAlgn="auto" hangingPunct="1">
              <a:spcBef>
                <a:spcPts val="0"/>
              </a:spcBef>
              <a:spcAft>
                <a:spcPts val="0"/>
              </a:spcAft>
              <a:defRPr/>
            </a:pPr>
            <a:endParaRPr lang="en-US" sz="2800" b="1" cap="all" dirty="0">
              <a:ln w="0"/>
              <a:solidFill>
                <a:srgbClr val="0000CC"/>
              </a:solidFill>
              <a:effectLst>
                <a:reflection blurRad="12700" stA="50000" endPos="50000" dist="5000" dir="5400000" sy="-100000" rotWithShape="0"/>
              </a:effectLst>
              <a:cs typeface="Times New Roman" panose="02020603050405020304" pitchFamily="18" charset="0"/>
            </a:endParaRPr>
          </a:p>
        </p:txBody>
      </p:sp>
    </p:spTree>
    <p:extLst>
      <p:ext uri="{BB962C8B-B14F-4D97-AF65-F5344CB8AC3E}">
        <p14:creationId xmlns:p14="http://schemas.microsoft.com/office/powerpoint/2010/main" val="4087273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WordArt 3"/>
          <p:cNvSpPr>
            <a:spLocks noChangeArrowheads="1" noChangeShapeType="1" noTextEdit="1"/>
          </p:cNvSpPr>
          <p:nvPr/>
        </p:nvSpPr>
        <p:spPr bwMode="auto">
          <a:xfrm>
            <a:off x="3454400" y="2667000"/>
            <a:ext cx="5334000" cy="13716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4400" b="1" kern="10" dirty="0"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HÁI HOA DÂN CHỦ</a:t>
            </a:r>
            <a:endParaRPr lang="en-US" sz="4400" b="1" kern="10" dirty="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endParaRPr>
          </a:p>
        </p:txBody>
      </p:sp>
      <p:pic>
        <p:nvPicPr>
          <p:cNvPr id="81924" name="INTR2279.WAV">
            <a:hlinkClick r:id="" action="ppaction://media"/>
          </p:cNvPr>
          <p:cNvPicPr>
            <a:picLocks noRot="1" noChangeAspect="1" noChangeArrowheads="1"/>
          </p:cNvPicPr>
          <p:nvPr>
            <a:wavAudioFile r:embed="rId1" name="INTRO.WAV"/>
          </p:nvPr>
        </p:nvPicPr>
        <p:blipFill>
          <a:blip r:embed="rId4">
            <a:extLst>
              <a:ext uri="{28A0092B-C50C-407E-A947-70E740481C1C}">
                <a14:useLocalDpi xmlns:a14="http://schemas.microsoft.com/office/drawing/2010/main" val="0"/>
              </a:ext>
            </a:extLst>
          </a:blip>
          <a:srcRect/>
          <a:stretch>
            <a:fillRect/>
          </a:stretch>
        </p:blipFill>
        <p:spPr bwMode="auto">
          <a:xfrm>
            <a:off x="5689600" y="7086600"/>
            <a:ext cx="4064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81925" name="Picture 5" descr="question_pop_up_from_box_rotate_hg_cl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08001" y="381000"/>
            <a:ext cx="1411817" cy="1295400"/>
          </a:xfrm>
          <a:prstGeom prst="rect">
            <a:avLst/>
          </a:prstGeom>
          <a:noFill/>
          <a:extLst>
            <a:ext uri="{909E8E84-426E-40DD-AFC4-6F175D3DCCD1}">
              <a14:hiddenFill xmlns:a14="http://schemas.microsoft.com/office/drawing/2010/main">
                <a:solidFill>
                  <a:srgbClr val="FFFFFF"/>
                </a:solidFill>
              </a14:hiddenFill>
            </a:ext>
          </a:extLst>
        </p:spPr>
      </p:pic>
      <p:pic>
        <p:nvPicPr>
          <p:cNvPr id="81926" name="Picture 6" descr="question_pop_up_from_box_rotate_hg_cl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0261601" y="304800"/>
            <a:ext cx="1411817" cy="1295400"/>
          </a:xfrm>
          <a:prstGeom prst="rect">
            <a:avLst/>
          </a:prstGeom>
          <a:noFill/>
          <a:extLst>
            <a:ext uri="{909E8E84-426E-40DD-AFC4-6F175D3DCCD1}">
              <a14:hiddenFill xmlns:a14="http://schemas.microsoft.com/office/drawing/2010/main">
                <a:solidFill>
                  <a:srgbClr val="FFFFFF"/>
                </a:solidFill>
              </a14:hiddenFill>
            </a:ext>
          </a:extLst>
        </p:spPr>
      </p:pic>
      <p:pic>
        <p:nvPicPr>
          <p:cNvPr id="81927" name="Picture 7" descr="question_pop_up_from_box_rotate_hg_cl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04801" y="5181600"/>
            <a:ext cx="1411817" cy="1295400"/>
          </a:xfrm>
          <a:prstGeom prst="rect">
            <a:avLst/>
          </a:prstGeom>
          <a:noFill/>
          <a:extLst>
            <a:ext uri="{909E8E84-426E-40DD-AFC4-6F175D3DCCD1}">
              <a14:hiddenFill xmlns:a14="http://schemas.microsoft.com/office/drawing/2010/main">
                <a:solidFill>
                  <a:srgbClr val="FFFFFF"/>
                </a:solidFill>
              </a14:hiddenFill>
            </a:ext>
          </a:extLst>
        </p:spPr>
      </p:pic>
      <p:sp>
        <p:nvSpPr>
          <p:cNvPr id="81938" name="AutoShape 18">
            <a:hlinkClick r:id="rId6" action="ppaction://hlinksldjump"/>
          </p:cNvPr>
          <p:cNvSpPr>
            <a:spLocks noChangeArrowheads="1"/>
          </p:cNvSpPr>
          <p:nvPr/>
        </p:nvSpPr>
        <p:spPr bwMode="auto">
          <a:xfrm rot="10800000">
            <a:off x="5486400" y="6553200"/>
            <a:ext cx="1016000" cy="304800"/>
          </a:xfrm>
          <a:prstGeom prst="homePlate">
            <a:avLst>
              <a:gd name="adj" fmla="val 62500"/>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eaLnBrk="1" hangingPunct="1"/>
            <a:r>
              <a:rPr lang="en-US" sz="1400" b="1">
                <a:solidFill>
                  <a:srgbClr val="0000FF"/>
                </a:solidFill>
                <a:hlinkClick r:id="rId7" action="ppaction://hlinkpres?slideindex=4&amp;slidetitle= PhÇn 1. NhËn diÖn lÞch sö "/>
              </a:rPr>
              <a:t>HOME</a:t>
            </a:r>
            <a:endParaRPr lang="en-US" sz="1400" b="1">
              <a:solidFill>
                <a:srgbClr val="0000FF"/>
              </a:solidFill>
            </a:endParaRPr>
          </a:p>
        </p:txBody>
      </p:sp>
      <p:pic>
        <p:nvPicPr>
          <p:cNvPr id="81939" name="Picture 19" descr="question_pop_up_from_box_rotate_hg_cl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0272184" y="5257800"/>
            <a:ext cx="1411816" cy="1295400"/>
          </a:xfrm>
          <a:prstGeom prst="rect">
            <a:avLst/>
          </a:prstGeom>
          <a:noFill/>
          <a:extLst>
            <a:ext uri="{909E8E84-426E-40DD-AFC4-6F175D3DCCD1}">
              <a14:hiddenFill xmlns:a14="http://schemas.microsoft.com/office/drawing/2010/main">
                <a:solidFill>
                  <a:srgbClr val="FFFFFF"/>
                </a:solidFill>
              </a14:hiddenFill>
            </a:ext>
          </a:extLst>
        </p:spPr>
      </p:pic>
      <p:grpSp>
        <p:nvGrpSpPr>
          <p:cNvPr id="81940" name="Group 20"/>
          <p:cNvGrpSpPr>
            <a:grpSpLocks/>
          </p:cNvGrpSpPr>
          <p:nvPr/>
        </p:nvGrpSpPr>
        <p:grpSpPr bwMode="auto">
          <a:xfrm>
            <a:off x="1309462" y="1328737"/>
            <a:ext cx="9098073" cy="4048125"/>
            <a:chOff x="1642" y="847"/>
            <a:chExt cx="2430" cy="2550"/>
          </a:xfrm>
        </p:grpSpPr>
        <p:sp>
          <p:nvSpPr>
            <p:cNvPr id="81941" name="Oval 21"/>
            <p:cNvSpPr>
              <a:spLocks noChangeArrowheads="1"/>
            </p:cNvSpPr>
            <p:nvPr/>
          </p:nvSpPr>
          <p:spPr bwMode="auto">
            <a:xfrm>
              <a:off x="1642" y="885"/>
              <a:ext cx="2430" cy="247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42" name="Oval 22">
              <a:hlinkClick r:id="rId8" action="ppaction://hlinkpres?slideindex=17&amp;slidetitle=Slide 17"/>
            </p:cNvPr>
            <p:cNvSpPr>
              <a:spLocks noChangeArrowheads="1"/>
            </p:cNvSpPr>
            <p:nvPr/>
          </p:nvSpPr>
          <p:spPr bwMode="auto">
            <a:xfrm>
              <a:off x="1763" y="1372"/>
              <a:ext cx="311" cy="316"/>
            </a:xfrm>
            <a:prstGeom prst="ellipse">
              <a:avLst/>
            </a:prstGeom>
            <a:gradFill rotWithShape="1">
              <a:gsLst>
                <a:gs pos="0">
                  <a:srgbClr val="FFFFFF"/>
                </a:gs>
                <a:gs pos="100000">
                  <a:schemeClr val="accent1"/>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2800" b="1" dirty="0"/>
                <a:t>9</a:t>
              </a:r>
              <a:endParaRPr lang="en-US" sz="2800" b="1" dirty="0"/>
            </a:p>
          </p:txBody>
        </p:sp>
        <p:sp>
          <p:nvSpPr>
            <p:cNvPr id="81943" name="Oval 23">
              <a:hlinkClick r:id="rId9" action="ppaction://hlinkpres?slideindex=15&amp;slidetitle=Slide 15"/>
            </p:cNvPr>
            <p:cNvSpPr>
              <a:spLocks noChangeArrowheads="1"/>
            </p:cNvSpPr>
            <p:nvPr/>
          </p:nvSpPr>
          <p:spPr bwMode="auto">
            <a:xfrm>
              <a:off x="1764" y="2743"/>
              <a:ext cx="310" cy="317"/>
            </a:xfrm>
            <a:prstGeom prst="ellipse">
              <a:avLst/>
            </a:prstGeom>
            <a:gradFill rotWithShape="1">
              <a:gsLst>
                <a:gs pos="0">
                  <a:srgbClr val="FFFFFF"/>
                </a:gs>
                <a:gs pos="100000">
                  <a:srgbClr val="FF7C8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200" b="1" dirty="0">
                  <a:solidFill>
                    <a:schemeClr val="accent2"/>
                  </a:solidFill>
                </a:rPr>
                <a:t>7</a:t>
              </a:r>
            </a:p>
          </p:txBody>
        </p:sp>
        <p:sp>
          <p:nvSpPr>
            <p:cNvPr id="81944" name="Oval 24">
              <a:hlinkClick r:id="rId10" action="ppaction://hlinkpres?slideindex=11&amp;slidetitle=Slide 11"/>
            </p:cNvPr>
            <p:cNvSpPr>
              <a:spLocks noChangeArrowheads="1"/>
            </p:cNvSpPr>
            <p:nvPr/>
          </p:nvSpPr>
          <p:spPr bwMode="auto">
            <a:xfrm>
              <a:off x="2951" y="3069"/>
              <a:ext cx="310" cy="316"/>
            </a:xfrm>
            <a:prstGeom prst="ellipse">
              <a:avLst/>
            </a:prstGeom>
            <a:gradFill rotWithShape="1">
              <a:gsLst>
                <a:gs pos="0">
                  <a:srgbClr val="FFFFFF"/>
                </a:gs>
                <a:gs pos="100000">
                  <a:srgbClr val="0066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600" b="1" dirty="0">
                  <a:solidFill>
                    <a:srgbClr val="CC0000"/>
                  </a:solidFill>
                </a:rPr>
                <a:t>5</a:t>
              </a:r>
            </a:p>
          </p:txBody>
        </p:sp>
        <p:sp>
          <p:nvSpPr>
            <p:cNvPr id="81945" name="Oval 25">
              <a:hlinkClick r:id="rId11" action="ppaction://hlinkpres?slideindex=9&amp;slidetitle=Slide 9"/>
            </p:cNvPr>
            <p:cNvSpPr>
              <a:spLocks noChangeArrowheads="1"/>
            </p:cNvSpPr>
            <p:nvPr/>
          </p:nvSpPr>
          <p:spPr bwMode="auto">
            <a:xfrm>
              <a:off x="3555" y="2764"/>
              <a:ext cx="310" cy="316"/>
            </a:xfrm>
            <a:prstGeom prst="ellipse">
              <a:avLst/>
            </a:prstGeom>
            <a:gradFill rotWithShape="1">
              <a:gsLst>
                <a:gs pos="0">
                  <a:srgbClr val="FFFFFF"/>
                </a:gs>
                <a:gs pos="100000">
                  <a:srgbClr val="CC00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600" b="1">
                  <a:solidFill>
                    <a:srgbClr val="9933FF"/>
                  </a:solidFill>
                </a:rPr>
                <a:t>4</a:t>
              </a:r>
            </a:p>
          </p:txBody>
        </p:sp>
        <p:sp>
          <p:nvSpPr>
            <p:cNvPr id="81947" name="Oval 27">
              <a:hlinkClick r:id="rId12" action="ppaction://hlinkpres?slideindex=5&amp;slidetitle=Slide 5"/>
            </p:cNvPr>
            <p:cNvSpPr>
              <a:spLocks noChangeArrowheads="1"/>
            </p:cNvSpPr>
            <p:nvPr/>
          </p:nvSpPr>
          <p:spPr bwMode="auto">
            <a:xfrm>
              <a:off x="3710" y="1304"/>
              <a:ext cx="310" cy="316"/>
            </a:xfrm>
            <a:prstGeom prst="ellipse">
              <a:avLst/>
            </a:prstGeom>
            <a:gradFill rotWithShape="1">
              <a:gsLst>
                <a:gs pos="0">
                  <a:srgbClr val="FFFFFF"/>
                </a:gs>
                <a:gs pos="100000">
                  <a:schemeClr val="accent2"/>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2800" b="1" dirty="0">
                  <a:solidFill>
                    <a:schemeClr val="hlink"/>
                  </a:solidFill>
                </a:rPr>
                <a:t>2</a:t>
              </a:r>
            </a:p>
          </p:txBody>
        </p:sp>
        <p:sp>
          <p:nvSpPr>
            <p:cNvPr id="81948" name="Oval 28">
              <a:hlinkClick r:id="rId13" action="ppaction://hlinksldjump"/>
            </p:cNvPr>
            <p:cNvSpPr>
              <a:spLocks noChangeArrowheads="1"/>
            </p:cNvSpPr>
            <p:nvPr/>
          </p:nvSpPr>
          <p:spPr bwMode="auto">
            <a:xfrm>
              <a:off x="3334" y="847"/>
              <a:ext cx="311" cy="317"/>
            </a:xfrm>
            <a:prstGeom prst="ellipse">
              <a:avLst/>
            </a:prstGeom>
            <a:gradFill rotWithShape="1">
              <a:gsLst>
                <a:gs pos="0">
                  <a:schemeClr val="bg1"/>
                </a:gs>
                <a:gs pos="100000">
                  <a:srgbClr val="9933FF"/>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2800" b="1">
                  <a:solidFill>
                    <a:srgbClr val="CC0000"/>
                  </a:solidFill>
                </a:rPr>
                <a:t>1</a:t>
              </a:r>
            </a:p>
          </p:txBody>
        </p:sp>
        <p:sp>
          <p:nvSpPr>
            <p:cNvPr id="81949" name="Oval 29">
              <a:hlinkClick r:id="rId14" action="ppaction://hlinkpres?slideindex=13&amp;slidetitle=Slide 13"/>
            </p:cNvPr>
            <p:cNvSpPr>
              <a:spLocks noChangeArrowheads="1"/>
            </p:cNvSpPr>
            <p:nvPr/>
          </p:nvSpPr>
          <p:spPr bwMode="auto">
            <a:xfrm>
              <a:off x="2271" y="3080"/>
              <a:ext cx="310" cy="317"/>
            </a:xfrm>
            <a:prstGeom prst="ellipse">
              <a:avLst/>
            </a:prstGeom>
            <a:gradFill rotWithShape="1">
              <a:gsLst>
                <a:gs pos="0">
                  <a:srgbClr val="FF9900"/>
                </a:gs>
                <a:gs pos="100000">
                  <a:srgbClr val="FFFFFF"/>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600" b="1"/>
                <a:t>6</a:t>
              </a:r>
            </a:p>
          </p:txBody>
        </p:sp>
      </p:grpSp>
      <p:sp>
        <p:nvSpPr>
          <p:cNvPr id="30" name="Oval 23">
            <a:hlinkClick r:id="rId9" action="ppaction://hlinkpres?slideindex=15&amp;slidetitle=Slide 15"/>
          </p:cNvPr>
          <p:cNvSpPr>
            <a:spLocks noChangeArrowheads="1"/>
          </p:cNvSpPr>
          <p:nvPr/>
        </p:nvSpPr>
        <p:spPr bwMode="auto">
          <a:xfrm>
            <a:off x="2866740" y="1388269"/>
            <a:ext cx="945763" cy="503237"/>
          </a:xfrm>
          <a:prstGeom prst="ellipse">
            <a:avLst/>
          </a:prstGeom>
          <a:gradFill rotWithShape="1">
            <a:gsLst>
              <a:gs pos="0">
                <a:srgbClr val="FFFFFF"/>
              </a:gs>
              <a:gs pos="100000">
                <a:srgbClr val="FF7C8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200" b="1" dirty="0" smtClean="0">
                <a:solidFill>
                  <a:schemeClr val="accent2"/>
                </a:solidFill>
              </a:rPr>
              <a:t>10</a:t>
            </a:r>
            <a:endParaRPr lang="en-US" sz="3200" b="1" dirty="0">
              <a:solidFill>
                <a:schemeClr val="accent2"/>
              </a:solidFill>
            </a:endParaRPr>
          </a:p>
        </p:txBody>
      </p:sp>
      <p:sp>
        <p:nvSpPr>
          <p:cNvPr id="41" name="Oval 24">
            <a:hlinkClick r:id="rId10" action="ppaction://hlinkpres?slideindex=11&amp;slidetitle=Slide 11"/>
          </p:cNvPr>
          <p:cNvSpPr>
            <a:spLocks noChangeArrowheads="1"/>
          </p:cNvSpPr>
          <p:nvPr/>
        </p:nvSpPr>
        <p:spPr bwMode="auto">
          <a:xfrm>
            <a:off x="10033129" y="3077218"/>
            <a:ext cx="1035510" cy="642867"/>
          </a:xfrm>
          <a:prstGeom prst="ellipse">
            <a:avLst/>
          </a:prstGeom>
          <a:gradFill rotWithShape="1">
            <a:gsLst>
              <a:gs pos="0">
                <a:srgbClr val="FFFFFF"/>
              </a:gs>
              <a:gs pos="100000">
                <a:srgbClr val="0066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600" b="1" dirty="0" smtClean="0">
                <a:solidFill>
                  <a:srgbClr val="CC0000"/>
                </a:solidFill>
              </a:rPr>
              <a:t>3</a:t>
            </a:r>
            <a:endParaRPr lang="en-US" sz="3600" b="1" dirty="0">
              <a:solidFill>
                <a:srgbClr val="CC0000"/>
              </a:solidFill>
            </a:endParaRPr>
          </a:p>
        </p:txBody>
      </p:sp>
      <p:sp>
        <p:nvSpPr>
          <p:cNvPr id="42" name="Oval 28">
            <a:hlinkClick r:id="rId13" action="ppaction://hlinksldjump"/>
          </p:cNvPr>
          <p:cNvSpPr>
            <a:spLocks noChangeArrowheads="1"/>
          </p:cNvSpPr>
          <p:nvPr/>
        </p:nvSpPr>
        <p:spPr bwMode="auto">
          <a:xfrm>
            <a:off x="1291692" y="3077218"/>
            <a:ext cx="1040503" cy="503238"/>
          </a:xfrm>
          <a:prstGeom prst="ellipse">
            <a:avLst/>
          </a:prstGeom>
          <a:gradFill rotWithShape="1">
            <a:gsLst>
              <a:gs pos="0">
                <a:schemeClr val="bg1"/>
              </a:gs>
              <a:gs pos="100000">
                <a:srgbClr val="9933FF"/>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2800" b="1" dirty="0" smtClean="0">
                <a:solidFill>
                  <a:srgbClr val="CC0000"/>
                </a:solidFill>
              </a:rPr>
              <a:t>8</a:t>
            </a:r>
            <a:endParaRPr lang="en-US" sz="2800" b="1" dirty="0">
              <a:solidFill>
                <a:srgbClr val="CC0000"/>
              </a:solidFill>
            </a:endParaRPr>
          </a:p>
        </p:txBody>
      </p:sp>
      <p:sp>
        <p:nvSpPr>
          <p:cNvPr id="43" name="Oval 24">
            <a:hlinkClick r:id="rId10" action="ppaction://hlinkpres?slideindex=11&amp;slidetitle=Slide 11"/>
          </p:cNvPr>
          <p:cNvSpPr>
            <a:spLocks noChangeArrowheads="1"/>
          </p:cNvSpPr>
          <p:nvPr/>
        </p:nvSpPr>
        <p:spPr bwMode="auto">
          <a:xfrm>
            <a:off x="4044415" y="1063442"/>
            <a:ext cx="1037157" cy="501650"/>
          </a:xfrm>
          <a:prstGeom prst="ellipse">
            <a:avLst/>
          </a:prstGeom>
          <a:gradFill rotWithShape="1">
            <a:gsLst>
              <a:gs pos="0">
                <a:srgbClr val="FFFFFF"/>
              </a:gs>
              <a:gs pos="100000">
                <a:srgbClr val="0066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600" b="1" dirty="0" smtClean="0">
                <a:solidFill>
                  <a:srgbClr val="CC0000"/>
                </a:solidFill>
              </a:rPr>
              <a:t>11</a:t>
            </a:r>
            <a:endParaRPr lang="en-US" sz="3600" b="1" dirty="0">
              <a:solidFill>
                <a:srgbClr val="CC0000"/>
              </a:solidFill>
            </a:endParaRPr>
          </a:p>
        </p:txBody>
      </p:sp>
      <p:sp>
        <p:nvSpPr>
          <p:cNvPr id="44" name="Oval 23">
            <a:hlinkClick r:id="rId9" action="ppaction://hlinkpres?slideindex=15&amp;slidetitle=Slide 15"/>
          </p:cNvPr>
          <p:cNvSpPr>
            <a:spLocks noChangeArrowheads="1"/>
          </p:cNvSpPr>
          <p:nvPr/>
        </p:nvSpPr>
        <p:spPr bwMode="auto">
          <a:xfrm>
            <a:off x="5602821" y="952500"/>
            <a:ext cx="1037157" cy="503238"/>
          </a:xfrm>
          <a:prstGeom prst="ellipse">
            <a:avLst/>
          </a:prstGeom>
          <a:gradFill rotWithShape="1">
            <a:gsLst>
              <a:gs pos="0">
                <a:srgbClr val="FFFFFF"/>
              </a:gs>
              <a:gs pos="100000">
                <a:srgbClr val="FF7C8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3200" b="1" dirty="0" smtClean="0">
                <a:solidFill>
                  <a:schemeClr val="accent2"/>
                </a:solidFill>
              </a:rPr>
              <a:t>12</a:t>
            </a:r>
            <a:endParaRPr lang="en-US" sz="3200" b="1" dirty="0">
              <a:solidFill>
                <a:schemeClr val="accent2"/>
              </a:solidFill>
            </a:endParaRPr>
          </a:p>
        </p:txBody>
      </p:sp>
    </p:spTree>
    <p:extLst>
      <p:ext uri="{BB962C8B-B14F-4D97-AF65-F5344CB8AC3E}">
        <p14:creationId xmlns:p14="http://schemas.microsoft.com/office/powerpoint/2010/main" val="1889235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23"/>
                                        </p:tgtEl>
                                        <p:attrNameLst>
                                          <p:attrName>style.visibility</p:attrName>
                                        </p:attrNameLst>
                                      </p:cBhvr>
                                      <p:to>
                                        <p:strVal val="visible"/>
                                      </p:to>
                                    </p:set>
                                    <p:animEffect transition="in" filter="fade">
                                      <p:cBhvr>
                                        <p:cTn id="7" dur="500"/>
                                        <p:tgtEl>
                                          <p:spTgt spid="81923"/>
                                        </p:tgtEl>
                                      </p:cBhvr>
                                    </p:animEffect>
                                  </p:childTnLst>
                                </p:cTn>
                              </p:par>
                              <p:par>
                                <p:cTn id="8" presetID="8" presetClass="emph" presetSubtype="0" repeatCount="indefinite" fill="hold" nodeType="withEffect">
                                  <p:stCondLst>
                                    <p:cond delay="0"/>
                                  </p:stCondLst>
                                  <p:childTnLst>
                                    <p:animRot by="21600000">
                                      <p:cBhvr>
                                        <p:cTn id="9" dur="3000" fill="hold"/>
                                        <p:tgtEl>
                                          <p:spTgt spid="81940"/>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8" presetClass="emph" presetSubtype="0" fill="hold" grpId="0" nodeType="clickEffect">
                                  <p:stCondLst>
                                    <p:cond delay="0"/>
                                  </p:stCondLst>
                                  <p:childTnLst>
                                    <p:animRot by="21600000">
                                      <p:cBhvr>
                                        <p:cTn id="13" dur="2000" fill="hold"/>
                                        <p:tgtEl>
                                          <p:spTgt spid="41"/>
                                        </p:tgtEl>
                                        <p:attrNameLst>
                                          <p:attrName>r</p:attrName>
                                        </p:attrNameLst>
                                      </p:cBhvr>
                                    </p:animRot>
                                  </p:childTnLst>
                                </p:cTn>
                              </p:par>
                              <p:par>
                                <p:cTn id="14" presetID="8" presetClass="emph" presetSubtype="0" fill="hold" grpId="0" nodeType="withEffect">
                                  <p:stCondLst>
                                    <p:cond delay="0"/>
                                  </p:stCondLst>
                                  <p:childTnLst>
                                    <p:animRot by="21600000">
                                      <p:cBhvr>
                                        <p:cTn id="15" dur="2000" fill="hold"/>
                                        <p:tgtEl>
                                          <p:spTgt spid="42"/>
                                        </p:tgtEl>
                                        <p:attrNameLst>
                                          <p:attrName>r</p:attrName>
                                        </p:attrNameLst>
                                      </p:cBhvr>
                                    </p:animRot>
                                  </p:childTnLst>
                                </p:cTn>
                              </p:par>
                              <p:par>
                                <p:cTn id="16" presetID="8" presetClass="emph" presetSubtype="0" fill="hold" grpId="0" nodeType="withEffect">
                                  <p:stCondLst>
                                    <p:cond delay="0"/>
                                  </p:stCondLst>
                                  <p:childTnLst>
                                    <p:animRot by="21600000">
                                      <p:cBhvr>
                                        <p:cTn id="17" dur="2000" fill="hold"/>
                                        <p:tgtEl>
                                          <p:spTgt spid="30"/>
                                        </p:tgtEl>
                                        <p:attrNameLst>
                                          <p:attrName>r</p:attrName>
                                        </p:attrNameLst>
                                      </p:cBhvr>
                                    </p:animRot>
                                  </p:childTnLst>
                                </p:cTn>
                              </p:par>
                              <p:par>
                                <p:cTn id="18" presetID="8" presetClass="emph" presetSubtype="0" fill="hold" grpId="0" nodeType="withEffect">
                                  <p:stCondLst>
                                    <p:cond delay="0"/>
                                  </p:stCondLst>
                                  <p:childTnLst>
                                    <p:animRot by="21600000">
                                      <p:cBhvr>
                                        <p:cTn id="19" dur="2000" fill="hold"/>
                                        <p:tgtEl>
                                          <p:spTgt spid="43"/>
                                        </p:tgtEl>
                                        <p:attrNameLst>
                                          <p:attrName>r</p:attrName>
                                        </p:attrNameLst>
                                      </p:cBhvr>
                                    </p:animRot>
                                  </p:childTnLst>
                                </p:cTn>
                              </p:par>
                              <p:par>
                                <p:cTn id="20" presetID="8" presetClass="emph" presetSubtype="0" fill="hold" grpId="0" nodeType="withEffect">
                                  <p:stCondLst>
                                    <p:cond delay="0"/>
                                  </p:stCondLst>
                                  <p:childTnLst>
                                    <p:animRot by="21600000">
                                      <p:cBhvr>
                                        <p:cTn id="21" dur="2000" fill="hold"/>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p:cTn id="22" repeatCount="3000" fill="hold" display="0">
                  <p:stCondLst>
                    <p:cond delay="indefinite"/>
                  </p:stCondLst>
                  <p:endCondLst>
                    <p:cond evt="onPrev" delay="0">
                      <p:tgtEl>
                        <p:sldTgt/>
                      </p:tgtEl>
                    </p:cond>
                    <p:cond evt="onStopAudio" delay="0">
                      <p:tgtEl>
                        <p:sldTgt/>
                      </p:tgtEl>
                    </p:cond>
                  </p:endCondLst>
                </p:cTn>
                <p:tgtEl>
                  <p:spTgt spid="81924"/>
                </p:tgtEl>
              </p:cMediaNode>
            </p:audio>
          </p:childTnLst>
        </p:cTn>
      </p:par>
    </p:tnLst>
    <p:bldLst>
      <p:bldP spid="81923" grpId="0" animBg="1"/>
      <p:bldP spid="30" grpId="0" animBg="1"/>
      <p:bldP spid="41" grpId="0" animBg="1"/>
      <p:bldP spid="42" grpId="0" animBg="1"/>
      <p:bldP spid="43" grpId="0" animBg="1"/>
      <p:bldP spid="4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vi-VN" altLang="en-US" b="0" dirty="0">
                <a:latin typeface="Times New Roman" pitchFamily="18" charset="0"/>
                <a:cs typeface="Times New Roman" pitchFamily="18" charset="0"/>
              </a:rPr>
              <a:t>1</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Thế</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nào</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là</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trẻ</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em</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577597"/>
            <a:ext cx="6860616"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342900" indent="-342900" algn="just"/>
            <a:r>
              <a:rPr lang="en-US" altLang="en-US" dirty="0" smtClean="0">
                <a:solidFill>
                  <a:srgbClr val="0000FF"/>
                </a:solidFill>
                <a:latin typeface="Times New Roman" pitchFamily="18" charset="0"/>
              </a:rPr>
              <a:t>  </a:t>
            </a:r>
            <a:r>
              <a:rPr lang="vi-VN" altLang="en-US" dirty="0" smtClean="0">
                <a:solidFill>
                  <a:srgbClr val="0000FF"/>
                </a:solidFill>
                <a:latin typeface="Times New Roman" pitchFamily="18" charset="0"/>
              </a:rPr>
              <a:t>“</a:t>
            </a:r>
            <a:r>
              <a:rPr lang="vi-VN" altLang="en-US" dirty="0">
                <a:solidFill>
                  <a:srgbClr val="0000FF"/>
                </a:solidFill>
                <a:latin typeface="Times New Roman" pitchFamily="18" charset="0"/>
              </a:rPr>
              <a:t>Xâm hại tình dục trẻ em là quá trình trong đó một người trưởng thành lợi dụng vị thế của mình nhằm dụ dỗ hay cưỡng ép trẻ em tham gia vào hoạt động tình dục. Nói cách khác, xâm hại tình dục trẻ em là sử dụng trẻ em để thoả mãn nhu cầu tình dục của người lớn hơn.”</a:t>
            </a:r>
            <a:endParaRPr lang="en-US" altLang="en-US" dirty="0">
              <a:solidFill>
                <a:srgbClr val="0000FF"/>
              </a:solidFill>
              <a:latin typeface="Times New Roman" pitchFamily="18" charset="0"/>
            </a:endParaRPr>
          </a:p>
        </p:txBody>
      </p:sp>
    </p:spTree>
    <p:extLst>
      <p:ext uri="{BB962C8B-B14F-4D97-AF65-F5344CB8AC3E}">
        <p14:creationId xmlns:p14="http://schemas.microsoft.com/office/powerpoint/2010/main" val="390861970"/>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2</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Hãy</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kể</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các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hành</a:t>
            </a:r>
            <a:r>
              <a:rPr lang="en-US" altLang="en-US" b="1" dirty="0" smtClean="0">
                <a:solidFill>
                  <a:srgbClr val="FF0000"/>
                </a:solidFill>
                <a:latin typeface="Times New Roman" pitchFamily="18" charset="0"/>
              </a:rPr>
              <a:t> vi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trẻ</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em</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4253692" y="2900844"/>
            <a:ext cx="309718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342900" indent="-342900" algn="just"/>
            <a:r>
              <a:rPr lang="vi-VN" altLang="en-US" dirty="0">
                <a:solidFill>
                  <a:srgbClr val="0000FF"/>
                </a:solidFill>
                <a:latin typeface="Times New Roman" pitchFamily="18" charset="0"/>
              </a:rPr>
              <a:t>- Dâm ô</a:t>
            </a:r>
          </a:p>
          <a:p>
            <a:pPr marL="342900" indent="-342900" algn="just"/>
            <a:r>
              <a:rPr lang="vi-VN" altLang="en-US" dirty="0">
                <a:solidFill>
                  <a:srgbClr val="0000FF"/>
                </a:solidFill>
                <a:latin typeface="Times New Roman" pitchFamily="18" charset="0"/>
              </a:rPr>
              <a:t>- Giao cấu</a:t>
            </a:r>
          </a:p>
          <a:p>
            <a:pPr marL="342900" indent="-342900" algn="just"/>
            <a:r>
              <a:rPr lang="vi-VN" altLang="en-US" dirty="0">
                <a:solidFill>
                  <a:srgbClr val="0000FF"/>
                </a:solidFill>
                <a:latin typeface="Times New Roman" pitchFamily="18" charset="0"/>
              </a:rPr>
              <a:t>- Cưỡng dâm</a:t>
            </a:r>
          </a:p>
          <a:p>
            <a:pPr marL="342900" indent="-342900" algn="just"/>
            <a:r>
              <a:rPr lang="vi-VN" altLang="en-US" dirty="0">
                <a:solidFill>
                  <a:srgbClr val="0000FF"/>
                </a:solidFill>
                <a:latin typeface="Times New Roman" pitchFamily="18" charset="0"/>
              </a:rPr>
              <a:t>- Hiếp dâm</a:t>
            </a:r>
          </a:p>
        </p:txBody>
      </p:sp>
    </p:spTree>
    <p:extLst>
      <p:ext uri="{BB962C8B-B14F-4D97-AF65-F5344CB8AC3E}">
        <p14:creationId xmlns:p14="http://schemas.microsoft.com/office/powerpoint/2010/main" val="162836342"/>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3</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có</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những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cấp</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độ</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nào</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577597"/>
            <a:ext cx="6860616"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342900" indent="-342900" algn="just"/>
            <a:r>
              <a:rPr lang="vi-VN" altLang="en-US" dirty="0">
                <a:solidFill>
                  <a:srgbClr val="0000FF"/>
                </a:solidFill>
                <a:latin typeface="Times New Roman" pitchFamily="18" charset="0"/>
              </a:rPr>
              <a:t>- </a:t>
            </a:r>
            <a:r>
              <a:rPr lang="en-US" altLang="en-US" dirty="0" smtClean="0">
                <a:solidFill>
                  <a:srgbClr val="0000FF"/>
                </a:solidFill>
                <a:latin typeface="Times New Roman" pitchFamily="18" charset="0"/>
              </a:rPr>
              <a:t> </a:t>
            </a:r>
            <a:r>
              <a:rPr lang="vi-VN" altLang="en-US" dirty="0" smtClean="0">
                <a:solidFill>
                  <a:srgbClr val="0000FF"/>
                </a:solidFill>
                <a:latin typeface="Times New Roman" pitchFamily="18" charset="0"/>
              </a:rPr>
              <a:t>Động </a:t>
            </a:r>
            <a:r>
              <a:rPr lang="vi-VN" altLang="en-US" dirty="0">
                <a:solidFill>
                  <a:srgbClr val="0000FF"/>
                </a:solidFill>
                <a:latin typeface="Times New Roman" pitchFamily="18" charset="0"/>
              </a:rPr>
              <a:t>chạm, sờ </a:t>
            </a:r>
            <a:r>
              <a:rPr lang="vi-VN" altLang="en-US" dirty="0" smtClean="0">
                <a:solidFill>
                  <a:srgbClr val="0000FF"/>
                </a:solidFill>
                <a:latin typeface="Times New Roman" pitchFamily="18" charset="0"/>
              </a:rPr>
              <a:t>mó</a:t>
            </a:r>
            <a:endParaRPr lang="vi-VN" altLang="en-US" dirty="0">
              <a:solidFill>
                <a:srgbClr val="0000FF"/>
              </a:solidFill>
              <a:latin typeface="Times New Roman" pitchFamily="18" charset="0"/>
            </a:endParaRPr>
          </a:p>
          <a:p>
            <a:pPr algn="just"/>
            <a:r>
              <a:rPr lang="en-US" altLang="en-US" dirty="0" smtClean="0">
                <a:solidFill>
                  <a:srgbClr val="0000FF"/>
                </a:solidFill>
                <a:latin typeface="Times New Roman" pitchFamily="18" charset="0"/>
              </a:rPr>
              <a:t>- </a:t>
            </a:r>
            <a:r>
              <a:rPr lang="vi-VN" altLang="en-US" dirty="0" smtClean="0">
                <a:solidFill>
                  <a:srgbClr val="0000FF"/>
                </a:solidFill>
                <a:latin typeface="Times New Roman" pitchFamily="18" charset="0"/>
              </a:rPr>
              <a:t>Ép </a:t>
            </a:r>
            <a:r>
              <a:rPr lang="vi-VN" altLang="en-US" dirty="0">
                <a:solidFill>
                  <a:srgbClr val="0000FF"/>
                </a:solidFill>
                <a:latin typeface="Times New Roman" pitchFamily="18" charset="0"/>
              </a:rPr>
              <a:t>buộc </a:t>
            </a:r>
            <a:r>
              <a:rPr lang="vi-VN" altLang="en-US" dirty="0" smtClean="0">
                <a:solidFill>
                  <a:srgbClr val="0000FF"/>
                </a:solidFill>
                <a:latin typeface="Times New Roman" pitchFamily="18" charset="0"/>
              </a:rPr>
              <a:t>phô </a:t>
            </a:r>
            <a:r>
              <a:rPr lang="vi-VN" altLang="en-US" dirty="0">
                <a:solidFill>
                  <a:srgbClr val="0000FF"/>
                </a:solidFill>
                <a:latin typeface="Times New Roman" pitchFamily="18" charset="0"/>
              </a:rPr>
              <a:t>trương cơ thể </a:t>
            </a:r>
            <a:endParaRPr lang="en-US" altLang="en-US" dirty="0" smtClean="0">
              <a:solidFill>
                <a:srgbClr val="0000FF"/>
              </a:solidFill>
              <a:latin typeface="Times New Roman" pitchFamily="18" charset="0"/>
            </a:endParaRPr>
          </a:p>
          <a:p>
            <a:pPr algn="just"/>
            <a:r>
              <a:rPr lang="vi-VN" altLang="en-US" dirty="0" smtClean="0">
                <a:solidFill>
                  <a:srgbClr val="0000FF"/>
                </a:solidFill>
                <a:latin typeface="Times New Roman" pitchFamily="18" charset="0"/>
              </a:rPr>
              <a:t>- </a:t>
            </a:r>
            <a:r>
              <a:rPr lang="vi-VN" altLang="en-US" dirty="0">
                <a:solidFill>
                  <a:srgbClr val="0000FF"/>
                </a:solidFill>
                <a:latin typeface="Times New Roman" pitchFamily="18" charset="0"/>
              </a:rPr>
              <a:t>Kích thích tình dục: </a:t>
            </a:r>
            <a:r>
              <a:rPr lang="vi-VN" altLang="en-US" dirty="0" smtClean="0">
                <a:solidFill>
                  <a:srgbClr val="0000FF"/>
                </a:solidFill>
                <a:latin typeface="Times New Roman" pitchFamily="18" charset="0"/>
              </a:rPr>
              <a:t>kể, </a:t>
            </a:r>
            <a:r>
              <a:rPr lang="vi-VN" altLang="en-US" dirty="0">
                <a:solidFill>
                  <a:srgbClr val="0000FF"/>
                </a:solidFill>
                <a:latin typeface="Times New Roman" pitchFamily="18" charset="0"/>
              </a:rPr>
              <a:t>cho xem phim khiêu dâm; kích thích tình dục ...</a:t>
            </a:r>
          </a:p>
          <a:p>
            <a:pPr marL="342900" indent="-342900" algn="just"/>
            <a:r>
              <a:rPr lang="vi-VN" altLang="en-US" dirty="0">
                <a:solidFill>
                  <a:srgbClr val="0000FF"/>
                </a:solidFill>
                <a:latin typeface="Times New Roman" pitchFamily="18" charset="0"/>
              </a:rPr>
              <a:t>- Quan hệ tình dục.</a:t>
            </a:r>
          </a:p>
          <a:p>
            <a:pPr marL="342900" indent="-342900" algn="just"/>
            <a:r>
              <a:rPr lang="vi-VN" altLang="en-US" dirty="0">
                <a:solidFill>
                  <a:srgbClr val="0000FF"/>
                </a:solidFill>
                <a:latin typeface="Times New Roman" pitchFamily="18" charset="0"/>
              </a:rPr>
              <a:t>- Bị xâm hại tình dục nghiêm trọng: hâm dọa, cưỡng hiếp, hiếp giết…</a:t>
            </a:r>
          </a:p>
        </p:txBody>
      </p:sp>
    </p:spTree>
    <p:extLst>
      <p:ext uri="{BB962C8B-B14F-4D97-AF65-F5344CB8AC3E}">
        <p14:creationId xmlns:p14="http://schemas.microsoft.com/office/powerpoint/2010/main" val="3434855783"/>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4</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Đối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tượng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là</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ai</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832049"/>
            <a:ext cx="686061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342900" indent="-342900" algn="just"/>
            <a:r>
              <a:rPr lang="vi-VN" altLang="en-US" dirty="0">
                <a:solidFill>
                  <a:srgbClr val="0000FF"/>
                </a:solidFill>
                <a:latin typeface="Times New Roman" pitchFamily="18" charset="0"/>
              </a:rPr>
              <a:t>+ Người quen thân thiết: chú, bác, anh em, hàng xóm….</a:t>
            </a:r>
          </a:p>
          <a:p>
            <a:pPr marL="342900" indent="-342900" algn="just"/>
            <a:r>
              <a:rPr lang="vi-VN" altLang="en-US" dirty="0">
                <a:solidFill>
                  <a:srgbClr val="0000FF"/>
                </a:solidFill>
                <a:latin typeface="Times New Roman" pitchFamily="18" charset="0"/>
              </a:rPr>
              <a:t>+ Người không quen biết.</a:t>
            </a:r>
          </a:p>
          <a:p>
            <a:pPr marL="342900" indent="-342900" algn="just"/>
            <a:r>
              <a:rPr lang="vi-VN" altLang="en-US" dirty="0">
                <a:solidFill>
                  <a:srgbClr val="0000FF"/>
                </a:solidFill>
                <a:latin typeface="Times New Roman" pitchFamily="18" charset="0"/>
              </a:rPr>
              <a:t>+ Thành phần: nam, nữ mọi lứa tuổi.</a:t>
            </a:r>
          </a:p>
        </p:txBody>
      </p:sp>
    </p:spTree>
    <p:extLst>
      <p:ext uri="{BB962C8B-B14F-4D97-AF65-F5344CB8AC3E}">
        <p14:creationId xmlns:p14="http://schemas.microsoft.com/office/powerpoint/2010/main" val="709690672"/>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5</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Nêu</a:t>
            </a:r>
            <a:r>
              <a:rPr lang="en-US" altLang="en-US" b="1" dirty="0" smtClean="0">
                <a:solidFill>
                  <a:srgbClr val="FF0000"/>
                </a:solidFill>
                <a:latin typeface="Times New Roman" pitchFamily="18" charset="0"/>
              </a:rPr>
              <a:t> 5 </a:t>
            </a:r>
            <a:r>
              <a:rPr lang="en-US" altLang="en-US" b="1" dirty="0" err="1" smtClean="0">
                <a:solidFill>
                  <a:srgbClr val="FF0000"/>
                </a:solidFill>
                <a:latin typeface="Times New Roman" pitchFamily="18" charset="0"/>
              </a:rPr>
              <a:t>biểu</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hiện</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của</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227041"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647"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227810" y="2669097"/>
            <a:ext cx="849098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342900" indent="-342900" algn="just"/>
            <a:r>
              <a:rPr lang="vi-VN" altLang="en-US" dirty="0">
                <a:solidFill>
                  <a:srgbClr val="0000FF"/>
                </a:solidFill>
                <a:latin typeface="Times New Roman" pitchFamily="18" charset="0"/>
              </a:rPr>
              <a:t>- Hôn hít, sờ mó vào ngực hay bộ phận sinh dục </a:t>
            </a:r>
            <a:r>
              <a:rPr lang="en-US" altLang="en-US" dirty="0" smtClean="0">
                <a:solidFill>
                  <a:srgbClr val="0000FF"/>
                </a:solidFill>
                <a:latin typeface="Times New Roman" pitchFamily="18" charset="0"/>
              </a:rPr>
              <a:t>.</a:t>
            </a:r>
            <a:endParaRPr lang="vi-VN" altLang="en-US" dirty="0">
              <a:solidFill>
                <a:srgbClr val="0000FF"/>
              </a:solidFill>
              <a:latin typeface="Times New Roman" pitchFamily="18" charset="0"/>
            </a:endParaRPr>
          </a:p>
          <a:p>
            <a:pPr marL="342900" indent="-342900" algn="just"/>
            <a:r>
              <a:rPr lang="vi-VN" altLang="en-US" dirty="0">
                <a:solidFill>
                  <a:srgbClr val="0000FF"/>
                </a:solidFill>
                <a:latin typeface="Times New Roman" pitchFamily="18" charset="0"/>
              </a:rPr>
              <a:t>- Bắt trẻ sờ mó vào bộ phận sinh dục của mình.</a:t>
            </a:r>
          </a:p>
          <a:p>
            <a:pPr marL="342900" indent="-342900" algn="just"/>
            <a:r>
              <a:rPr lang="vi-VN" altLang="en-US" dirty="0">
                <a:solidFill>
                  <a:srgbClr val="0000FF"/>
                </a:solidFill>
                <a:latin typeface="Times New Roman" pitchFamily="18" charset="0"/>
              </a:rPr>
              <a:t>- Quan hệ tình dục bằng miệng hay các cơ quan khác.</a:t>
            </a:r>
          </a:p>
          <a:p>
            <a:pPr marL="342900" indent="-342900" algn="just"/>
            <a:r>
              <a:rPr lang="vi-VN" altLang="en-US" dirty="0" smtClean="0">
                <a:solidFill>
                  <a:srgbClr val="0000FF"/>
                </a:solidFill>
                <a:latin typeface="Times New Roman" pitchFamily="18" charset="0"/>
              </a:rPr>
              <a:t>- </a:t>
            </a:r>
            <a:r>
              <a:rPr lang="vi-VN" altLang="en-US" dirty="0">
                <a:solidFill>
                  <a:srgbClr val="0000FF"/>
                </a:solidFill>
                <a:latin typeface="Times New Roman" pitchFamily="18" charset="0"/>
              </a:rPr>
              <a:t>Phô bày bộ phận sinh sục của mình để trẻ nhìn thấy</a:t>
            </a:r>
          </a:p>
          <a:p>
            <a:pPr marL="342900" indent="-342900" algn="just"/>
            <a:r>
              <a:rPr lang="vi-VN" altLang="en-US" dirty="0">
                <a:solidFill>
                  <a:srgbClr val="0000FF"/>
                </a:solidFill>
                <a:latin typeface="Times New Roman" pitchFamily="18" charset="0"/>
              </a:rPr>
              <a:t>- Nhìn trộm khi trẻ không mặc quần </a:t>
            </a:r>
            <a:r>
              <a:rPr lang="vi-VN" altLang="en-US" dirty="0" smtClean="0">
                <a:solidFill>
                  <a:srgbClr val="0000FF"/>
                </a:solidFill>
                <a:latin typeface="Times New Roman" pitchFamily="18" charset="0"/>
              </a:rPr>
              <a:t>á</a:t>
            </a:r>
            <a:r>
              <a:rPr lang="en-US" altLang="en-US" dirty="0" smtClean="0">
                <a:solidFill>
                  <a:srgbClr val="0000FF"/>
                </a:solidFill>
                <a:latin typeface="Times New Roman" pitchFamily="18" charset="0"/>
              </a:rPr>
              <a:t>o</a:t>
            </a:r>
            <a:endParaRPr lang="vi-VN" altLang="en-US" dirty="0">
              <a:solidFill>
                <a:srgbClr val="0000FF"/>
              </a:solidFill>
              <a:latin typeface="Times New Roman" pitchFamily="18" charset="0"/>
            </a:endParaRPr>
          </a:p>
        </p:txBody>
      </p:sp>
    </p:spTree>
    <p:extLst>
      <p:ext uri="{BB962C8B-B14F-4D97-AF65-F5344CB8AC3E}">
        <p14:creationId xmlns:p14="http://schemas.microsoft.com/office/powerpoint/2010/main" val="1689573112"/>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6</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Nêu</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một</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số</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dấu</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hiệu</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trẻ</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bị</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832049"/>
            <a:ext cx="686061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342900" indent="-342900" algn="just"/>
            <a:r>
              <a:rPr lang="vi-VN" altLang="en-US" dirty="0">
                <a:solidFill>
                  <a:srgbClr val="0000FF"/>
                </a:solidFill>
                <a:latin typeface="Times New Roman" pitchFamily="18" charset="0"/>
              </a:rPr>
              <a:t>+ </a:t>
            </a:r>
            <a:r>
              <a:rPr lang="en-US" altLang="en-US" dirty="0" err="1" smtClean="0">
                <a:solidFill>
                  <a:srgbClr val="0000FF"/>
                </a:solidFill>
                <a:latin typeface="Times New Roman" pitchFamily="18" charset="0"/>
              </a:rPr>
              <a:t>Thay</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đổi</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đột</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ngột</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thói</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quen</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ăn</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uống</a:t>
            </a:r>
            <a:endParaRPr lang="vi-VN" altLang="en-US" dirty="0">
              <a:solidFill>
                <a:srgbClr val="0000FF"/>
              </a:solidFill>
              <a:latin typeface="Times New Roman" pitchFamily="18" charset="0"/>
            </a:endParaRPr>
          </a:p>
          <a:p>
            <a:pPr marL="342900" indent="-342900" algn="just"/>
            <a:r>
              <a:rPr lang="vi-VN" altLang="en-US" dirty="0">
                <a:solidFill>
                  <a:srgbClr val="0000FF"/>
                </a:solidFill>
                <a:latin typeface="Times New Roman" pitchFamily="18" charset="0"/>
              </a:rPr>
              <a:t>+ </a:t>
            </a:r>
            <a:r>
              <a:rPr lang="en-US" altLang="en-US" dirty="0" err="1" smtClean="0">
                <a:solidFill>
                  <a:srgbClr val="0000FF"/>
                </a:solidFill>
                <a:latin typeface="Times New Roman" pitchFamily="18" charset="0"/>
              </a:rPr>
              <a:t>Ngủ</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gặp</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ác</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mộng</a:t>
            </a:r>
            <a:r>
              <a:rPr lang="vi-VN" altLang="en-US" dirty="0" smtClean="0">
                <a:solidFill>
                  <a:srgbClr val="0000FF"/>
                </a:solidFill>
                <a:latin typeface="Times New Roman" pitchFamily="18" charset="0"/>
              </a:rPr>
              <a:t>.</a:t>
            </a:r>
            <a:endParaRPr lang="vi-VN" altLang="en-US" dirty="0">
              <a:solidFill>
                <a:srgbClr val="0000FF"/>
              </a:solidFill>
              <a:latin typeface="Times New Roman" pitchFamily="18" charset="0"/>
            </a:endParaRPr>
          </a:p>
          <a:p>
            <a:pPr marL="342900" indent="-342900" algn="just"/>
            <a:r>
              <a:rPr lang="vi-VN" altLang="en-US" dirty="0">
                <a:solidFill>
                  <a:srgbClr val="0000FF"/>
                </a:solidFill>
                <a:latin typeface="Times New Roman" pitchFamily="18" charset="0"/>
              </a:rPr>
              <a:t>+ </a:t>
            </a:r>
            <a:r>
              <a:rPr lang="en-US" altLang="en-US" dirty="0" err="1" smtClean="0">
                <a:solidFill>
                  <a:srgbClr val="0000FF"/>
                </a:solidFill>
                <a:latin typeface="Times New Roman" pitchFamily="18" charset="0"/>
              </a:rPr>
              <a:t>Bị</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phân</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tâm</a:t>
            </a:r>
            <a:r>
              <a:rPr lang="en-US" altLang="en-US" dirty="0" smtClean="0">
                <a:solidFill>
                  <a:srgbClr val="0000FF"/>
                </a:solidFill>
                <a:latin typeface="Times New Roman" pitchFamily="18" charset="0"/>
              </a:rPr>
              <a:t> hay </a:t>
            </a:r>
            <a:r>
              <a:rPr lang="en-US" altLang="en-US" dirty="0" err="1" smtClean="0">
                <a:solidFill>
                  <a:srgbClr val="0000FF"/>
                </a:solidFill>
                <a:latin typeface="Times New Roman" pitchFamily="18" charset="0"/>
              </a:rPr>
              <a:t>lơ</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đãng</a:t>
            </a:r>
            <a:endParaRPr lang="en-US" altLang="en-US" dirty="0" smtClean="0">
              <a:solidFill>
                <a:srgbClr val="0000FF"/>
              </a:solidFill>
              <a:latin typeface="Times New Roman" pitchFamily="18" charset="0"/>
            </a:endParaRPr>
          </a:p>
          <a:p>
            <a:pPr marL="342900" indent="-342900" algn="just"/>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Sợ</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hãi</a:t>
            </a:r>
            <a:endParaRPr lang="en-US" altLang="en-US" dirty="0" smtClean="0">
              <a:solidFill>
                <a:srgbClr val="0000FF"/>
              </a:solidFill>
              <a:latin typeface="Times New Roman" pitchFamily="18" charset="0"/>
            </a:endParaRPr>
          </a:p>
          <a:p>
            <a:pPr marL="342900" indent="-342900" algn="just"/>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Trầm</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cảm</a:t>
            </a:r>
            <a:r>
              <a:rPr lang="en-US" altLang="en-US" dirty="0" smtClean="0">
                <a:solidFill>
                  <a:srgbClr val="0000FF"/>
                </a:solidFill>
                <a:latin typeface="Times New Roman" pitchFamily="18" charset="0"/>
              </a:rPr>
              <a:t>, lo </a:t>
            </a:r>
            <a:r>
              <a:rPr lang="en-US" altLang="en-US" dirty="0" err="1" smtClean="0">
                <a:solidFill>
                  <a:srgbClr val="0000FF"/>
                </a:solidFill>
                <a:latin typeface="Times New Roman" pitchFamily="18" charset="0"/>
              </a:rPr>
              <a:t>âu</a:t>
            </a:r>
            <a:endParaRPr lang="en-US" altLang="en-US" dirty="0" smtClean="0">
              <a:solidFill>
                <a:srgbClr val="0000FF"/>
              </a:solidFill>
              <a:latin typeface="Times New Roman" pitchFamily="18" charset="0"/>
            </a:endParaRPr>
          </a:p>
          <a:p>
            <a:pPr marL="342900" indent="-342900" algn="just"/>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Sợ</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thân</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mật</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gần</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gũi</a:t>
            </a:r>
            <a:r>
              <a:rPr lang="en-US" altLang="en-US" dirty="0" smtClean="0">
                <a:solidFill>
                  <a:srgbClr val="0000FF"/>
                </a:solidFill>
                <a:latin typeface="Times New Roman" pitchFamily="18" charset="0"/>
              </a:rPr>
              <a:t>...</a:t>
            </a:r>
            <a:r>
              <a:rPr lang="vi-VN" altLang="en-US" dirty="0" smtClean="0">
                <a:solidFill>
                  <a:srgbClr val="0000FF"/>
                </a:solidFill>
                <a:latin typeface="Times New Roman" pitchFamily="18" charset="0"/>
              </a:rPr>
              <a:t>.</a:t>
            </a:r>
            <a:endParaRPr lang="vi-VN" altLang="en-US" dirty="0">
              <a:solidFill>
                <a:srgbClr val="0000FF"/>
              </a:solidFill>
              <a:latin typeface="Times New Roman" pitchFamily="18" charset="0"/>
            </a:endParaRPr>
          </a:p>
        </p:txBody>
      </p:sp>
    </p:spTree>
    <p:extLst>
      <p:ext uri="{BB962C8B-B14F-4D97-AF65-F5344CB8AC3E}">
        <p14:creationId xmlns:p14="http://schemas.microsoft.com/office/powerpoint/2010/main" val="3188658548"/>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7</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Khi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có</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nguy</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cơ</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bị</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em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phải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làm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gì</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832049"/>
            <a:ext cx="6860616"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457200" indent="-457200" algn="just">
              <a:buFontTx/>
              <a:buChar char="-"/>
            </a:pPr>
            <a:r>
              <a:rPr lang="vi-VN" altLang="en-US" dirty="0" smtClean="0">
                <a:solidFill>
                  <a:srgbClr val="0000FF"/>
                </a:solidFill>
                <a:latin typeface="Times New Roman" pitchFamily="18" charset="0"/>
              </a:rPr>
              <a:t>Nói </a:t>
            </a:r>
            <a:r>
              <a:rPr lang="vi-VN" altLang="en-US" dirty="0">
                <a:solidFill>
                  <a:srgbClr val="0000FF"/>
                </a:solidFill>
                <a:latin typeface="Times New Roman" pitchFamily="18" charset="0"/>
              </a:rPr>
              <a:t>chuyện với bố, mẹ, người thân,… </a:t>
            </a:r>
            <a:endParaRPr lang="en-US" altLang="en-US" dirty="0" smtClean="0">
              <a:solidFill>
                <a:srgbClr val="0000FF"/>
              </a:solidFill>
              <a:latin typeface="Times New Roman" pitchFamily="18" charset="0"/>
            </a:endParaRPr>
          </a:p>
          <a:p>
            <a:pPr marL="457200" indent="-457200" algn="just">
              <a:buFontTx/>
              <a:buChar char="-"/>
            </a:pPr>
            <a:r>
              <a:rPr lang="vi-VN" altLang="en-US" dirty="0" smtClean="0">
                <a:solidFill>
                  <a:srgbClr val="0000FF"/>
                </a:solidFill>
                <a:latin typeface="Times New Roman" pitchFamily="18" charset="0"/>
              </a:rPr>
              <a:t>Không </a:t>
            </a:r>
            <a:r>
              <a:rPr lang="vi-VN" altLang="en-US" dirty="0">
                <a:solidFill>
                  <a:srgbClr val="0000FF"/>
                </a:solidFill>
                <a:latin typeface="Times New Roman" pitchFamily="18" charset="0"/>
              </a:rPr>
              <a:t>giấu diếm mọi chuyện mà phải tìm cách vạch trần </a:t>
            </a:r>
            <a:endParaRPr lang="en-US" altLang="en-US" dirty="0" smtClean="0">
              <a:solidFill>
                <a:srgbClr val="0000FF"/>
              </a:solidFill>
              <a:latin typeface="Times New Roman" pitchFamily="18" charset="0"/>
            </a:endParaRPr>
          </a:p>
          <a:p>
            <a:pPr marL="457200" indent="-457200" algn="just">
              <a:buFontTx/>
              <a:buChar char="-"/>
            </a:pPr>
            <a:r>
              <a:rPr lang="vi-VN" altLang="en-US" dirty="0" smtClean="0">
                <a:solidFill>
                  <a:srgbClr val="0000FF"/>
                </a:solidFill>
                <a:latin typeface="Times New Roman" pitchFamily="18" charset="0"/>
              </a:rPr>
              <a:t>Không </a:t>
            </a:r>
            <a:r>
              <a:rPr lang="vi-VN" altLang="en-US" dirty="0">
                <a:solidFill>
                  <a:srgbClr val="0000FF"/>
                </a:solidFill>
                <a:latin typeface="Times New Roman" pitchFamily="18" charset="0"/>
              </a:rPr>
              <a:t>che giấu, thu mình </a:t>
            </a:r>
            <a:endParaRPr lang="en-US" altLang="en-US" dirty="0" smtClean="0">
              <a:solidFill>
                <a:srgbClr val="0000FF"/>
              </a:solidFill>
              <a:latin typeface="Times New Roman" pitchFamily="18" charset="0"/>
            </a:endParaRPr>
          </a:p>
          <a:p>
            <a:pPr marL="457200" indent="-457200" algn="just">
              <a:buFontTx/>
              <a:buChar char="-"/>
            </a:pPr>
            <a:r>
              <a:rPr lang="vi-VN" altLang="en-US" dirty="0" smtClean="0">
                <a:solidFill>
                  <a:srgbClr val="0000FF"/>
                </a:solidFill>
                <a:latin typeface="Times New Roman" pitchFamily="18" charset="0"/>
              </a:rPr>
              <a:t>Nhờ </a:t>
            </a:r>
            <a:r>
              <a:rPr lang="vi-VN" altLang="en-US" dirty="0">
                <a:solidFill>
                  <a:srgbClr val="0000FF"/>
                </a:solidFill>
                <a:latin typeface="Times New Roman" pitchFamily="18" charset="0"/>
              </a:rPr>
              <a:t>bố mẹ, người thân đưa đi khám để xác định mức độ và điều trị tổn thương thực tế.</a:t>
            </a:r>
          </a:p>
        </p:txBody>
      </p:sp>
    </p:spTree>
    <p:extLst>
      <p:ext uri="{BB962C8B-B14F-4D97-AF65-F5344CB8AC3E}">
        <p14:creationId xmlns:p14="http://schemas.microsoft.com/office/powerpoint/2010/main" val="4023634437"/>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8</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1399425" y="2046318"/>
            <a:ext cx="955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Nêu</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một</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số</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việc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làm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phòng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chống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832049"/>
            <a:ext cx="6860616"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457200" indent="-457200" algn="just">
              <a:buFontTx/>
              <a:buChar char="-"/>
            </a:pPr>
            <a:r>
              <a:rPr lang="en-US" altLang="en-US" dirty="0" err="1" smtClean="0">
                <a:solidFill>
                  <a:srgbClr val="0000FF"/>
                </a:solidFill>
                <a:latin typeface="Times New Roman" pitchFamily="18" charset="0"/>
              </a:rPr>
              <a:t>Không</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đi</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một</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mình</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nơi</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vắng</a:t>
            </a:r>
            <a:r>
              <a:rPr lang="vi-VN" altLang="en-US" dirty="0" smtClean="0">
                <a:solidFill>
                  <a:srgbClr val="0000FF"/>
                </a:solidFill>
                <a:latin typeface="Times New Roman" pitchFamily="18" charset="0"/>
              </a:rPr>
              <a:t>,… </a:t>
            </a:r>
            <a:endParaRPr lang="en-US" altLang="en-US" dirty="0" smtClean="0">
              <a:solidFill>
                <a:srgbClr val="0000FF"/>
              </a:solidFill>
              <a:latin typeface="Times New Roman" pitchFamily="18" charset="0"/>
            </a:endParaRPr>
          </a:p>
          <a:p>
            <a:pPr marL="457200" indent="-457200" algn="just">
              <a:buFontTx/>
              <a:buChar char="-"/>
            </a:pPr>
            <a:r>
              <a:rPr lang="vi-VN" altLang="en-US" dirty="0">
                <a:solidFill>
                  <a:srgbClr val="0000FF"/>
                </a:solidFill>
                <a:latin typeface="Times New Roman" pitchFamily="18" charset="0"/>
              </a:rPr>
              <a:t>Không ở trong phòng kín một mình với người </a:t>
            </a:r>
            <a:r>
              <a:rPr lang="vi-VN" altLang="en-US" dirty="0" smtClean="0">
                <a:solidFill>
                  <a:srgbClr val="0000FF"/>
                </a:solidFill>
                <a:latin typeface="Times New Roman" pitchFamily="18" charset="0"/>
              </a:rPr>
              <a:t>lạ</a:t>
            </a:r>
            <a:r>
              <a:rPr lang="en-US" altLang="en-US" dirty="0" smtClean="0">
                <a:solidFill>
                  <a:srgbClr val="0000FF"/>
                </a:solidFill>
                <a:latin typeface="Times New Roman" pitchFamily="18" charset="0"/>
              </a:rPr>
              <a:t>.</a:t>
            </a:r>
            <a:r>
              <a:rPr lang="vi-VN" altLang="en-US" dirty="0" smtClean="0">
                <a:solidFill>
                  <a:srgbClr val="0000FF"/>
                </a:solidFill>
                <a:latin typeface="Times New Roman" pitchFamily="18" charset="0"/>
              </a:rPr>
              <a:t> </a:t>
            </a:r>
            <a:endParaRPr lang="en-US" altLang="en-US" dirty="0" smtClean="0">
              <a:solidFill>
                <a:srgbClr val="0000FF"/>
              </a:solidFill>
              <a:latin typeface="Times New Roman" pitchFamily="18" charset="0"/>
            </a:endParaRPr>
          </a:p>
          <a:p>
            <a:pPr marL="457200" indent="-457200" algn="just">
              <a:buFontTx/>
              <a:buChar char="-"/>
            </a:pPr>
            <a:r>
              <a:rPr lang="vi-VN" altLang="en-US" dirty="0">
                <a:solidFill>
                  <a:srgbClr val="0000FF"/>
                </a:solidFill>
                <a:latin typeface="Times New Roman" pitchFamily="18" charset="0"/>
              </a:rPr>
              <a:t>Không nhận tiền, quà </a:t>
            </a:r>
            <a:r>
              <a:rPr lang="vi-VN" altLang="en-US" dirty="0" smtClean="0">
                <a:solidFill>
                  <a:srgbClr val="0000FF"/>
                </a:solidFill>
                <a:latin typeface="Times New Roman" pitchFamily="18" charset="0"/>
              </a:rPr>
              <a:t>của </a:t>
            </a:r>
            <a:r>
              <a:rPr lang="vi-VN" altLang="en-US" dirty="0">
                <a:solidFill>
                  <a:srgbClr val="0000FF"/>
                </a:solidFill>
                <a:latin typeface="Times New Roman" pitchFamily="18" charset="0"/>
              </a:rPr>
              <a:t>người khác mà không rõ lý </a:t>
            </a:r>
            <a:r>
              <a:rPr lang="en-US" altLang="en-US" dirty="0" smtClean="0">
                <a:solidFill>
                  <a:srgbClr val="0000FF"/>
                </a:solidFill>
                <a:latin typeface="Times New Roman" pitchFamily="18" charset="0"/>
              </a:rPr>
              <a:t>do.</a:t>
            </a:r>
          </a:p>
          <a:p>
            <a:pPr algn="just"/>
            <a:r>
              <a:rPr lang="en-US" altLang="en-US" dirty="0" smtClean="0">
                <a:solidFill>
                  <a:srgbClr val="0000FF"/>
                </a:solidFill>
                <a:latin typeface="Times New Roman" pitchFamily="18" charset="0"/>
              </a:rPr>
              <a:t>-  </a:t>
            </a:r>
            <a:r>
              <a:rPr lang="vi-VN" altLang="en-US" dirty="0" smtClean="0">
                <a:solidFill>
                  <a:srgbClr val="0000FF"/>
                </a:solidFill>
                <a:latin typeface="Times New Roman" pitchFamily="18" charset="0"/>
              </a:rPr>
              <a:t>Không </a:t>
            </a:r>
            <a:r>
              <a:rPr lang="vi-VN" altLang="en-US" dirty="0">
                <a:solidFill>
                  <a:srgbClr val="0000FF"/>
                </a:solidFill>
                <a:latin typeface="Times New Roman" pitchFamily="18" charset="0"/>
              </a:rPr>
              <a:t>đi nhờ xe người lạ, hoặc sử dụng ăn uống của người lạ đưa </a:t>
            </a:r>
            <a:r>
              <a:rPr lang="en-US" altLang="en-US" dirty="0" smtClean="0">
                <a:solidFill>
                  <a:srgbClr val="0000FF"/>
                </a:solidFill>
                <a:latin typeface="Times New Roman" pitchFamily="18" charset="0"/>
              </a:rPr>
              <a:t>....</a:t>
            </a:r>
            <a:endParaRPr lang="vi-VN" altLang="en-US" dirty="0">
              <a:solidFill>
                <a:srgbClr val="0000FF"/>
              </a:solidFill>
              <a:latin typeface="Times New Roman" pitchFamily="18" charset="0"/>
            </a:endParaRPr>
          </a:p>
        </p:txBody>
      </p:sp>
    </p:spTree>
    <p:extLst>
      <p:ext uri="{BB962C8B-B14F-4D97-AF65-F5344CB8AC3E}">
        <p14:creationId xmlns:p14="http://schemas.microsoft.com/office/powerpoint/2010/main" val="3395960270"/>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9</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906242" y="1997075"/>
            <a:ext cx="110825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Nêu</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một</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số</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hành</a:t>
            </a:r>
            <a:r>
              <a:rPr lang="en-US" altLang="en-US" b="1" dirty="0" smtClean="0">
                <a:solidFill>
                  <a:srgbClr val="FF0000"/>
                </a:solidFill>
                <a:latin typeface="Times New Roman" pitchFamily="18" charset="0"/>
              </a:rPr>
              <a:t> vi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trên</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môi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trường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mạng</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832049"/>
            <a:ext cx="746202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457200" indent="-457200" algn="just">
              <a:buFontTx/>
              <a:buChar char="-"/>
            </a:pPr>
            <a:r>
              <a:rPr lang="en-US" altLang="en-US" dirty="0">
                <a:solidFill>
                  <a:srgbClr val="0000FF"/>
                </a:solidFill>
                <a:latin typeface="Times New Roman" pitchFamily="18" charset="0"/>
              </a:rPr>
              <a:t>Q</a:t>
            </a:r>
            <a:r>
              <a:rPr lang="vi-VN" altLang="en-US" dirty="0" smtClean="0">
                <a:solidFill>
                  <a:srgbClr val="0000FF"/>
                </a:solidFill>
                <a:latin typeface="Times New Roman" pitchFamily="18" charset="0"/>
              </a:rPr>
              <a:t>uấy </a:t>
            </a:r>
            <a:r>
              <a:rPr lang="vi-VN" altLang="en-US" dirty="0">
                <a:solidFill>
                  <a:srgbClr val="0000FF"/>
                </a:solidFill>
                <a:latin typeface="Times New Roman" pitchFamily="18" charset="0"/>
              </a:rPr>
              <a:t>phá các phòng học trực tuyến, ăn cắp địa chỉ, thông tin liên lạc của người  sử dụng </a:t>
            </a:r>
            <a:endParaRPr lang="en-US" altLang="en-US" dirty="0" smtClean="0">
              <a:solidFill>
                <a:srgbClr val="0000FF"/>
              </a:solidFill>
              <a:latin typeface="Times New Roman" pitchFamily="18" charset="0"/>
            </a:endParaRPr>
          </a:p>
          <a:p>
            <a:pPr marL="457200" indent="-457200" algn="just">
              <a:buFontTx/>
              <a:buChar char="-"/>
            </a:pPr>
            <a:r>
              <a:rPr lang="en-US" altLang="en-US" dirty="0" smtClean="0">
                <a:solidFill>
                  <a:srgbClr val="0000FF"/>
                </a:solidFill>
                <a:latin typeface="Times New Roman" pitchFamily="18" charset="0"/>
              </a:rPr>
              <a:t>D</a:t>
            </a:r>
            <a:r>
              <a:rPr lang="vi-VN" altLang="en-US" dirty="0" smtClean="0">
                <a:solidFill>
                  <a:srgbClr val="0000FF"/>
                </a:solidFill>
                <a:latin typeface="Times New Roman" pitchFamily="18" charset="0"/>
              </a:rPr>
              <a:t>ụ </a:t>
            </a:r>
            <a:r>
              <a:rPr lang="vi-VN" altLang="en-US" dirty="0">
                <a:solidFill>
                  <a:srgbClr val="0000FF"/>
                </a:solidFill>
                <a:latin typeface="Times New Roman" pitchFamily="18" charset="0"/>
              </a:rPr>
              <a:t>dỗ, mời gọi trẻ tham gia các trò chơi trực tuyến</a:t>
            </a:r>
            <a:r>
              <a:rPr lang="en-US" altLang="en-US" dirty="0" smtClean="0">
                <a:solidFill>
                  <a:srgbClr val="0000FF"/>
                </a:solidFill>
                <a:latin typeface="Times New Roman" pitchFamily="18" charset="0"/>
              </a:rPr>
              <a:t>.</a:t>
            </a:r>
          </a:p>
          <a:p>
            <a:pPr algn="just"/>
            <a:r>
              <a:rPr lang="en-US" altLang="en-US" dirty="0" smtClean="0">
                <a:solidFill>
                  <a:srgbClr val="0000FF"/>
                </a:solidFill>
                <a:latin typeface="Times New Roman" pitchFamily="18" charset="0"/>
              </a:rPr>
              <a:t>-  G</a:t>
            </a:r>
            <a:r>
              <a:rPr lang="vi-VN" altLang="en-US" dirty="0" smtClean="0">
                <a:solidFill>
                  <a:srgbClr val="0000FF"/>
                </a:solidFill>
                <a:latin typeface="Times New Roman" pitchFamily="18" charset="0"/>
              </a:rPr>
              <a:t>ạ </a:t>
            </a:r>
            <a:r>
              <a:rPr lang="vi-VN" altLang="en-US" dirty="0">
                <a:solidFill>
                  <a:srgbClr val="0000FF"/>
                </a:solidFill>
                <a:latin typeface="Times New Roman" pitchFamily="18" charset="0"/>
              </a:rPr>
              <a:t>gẫm, tán tỉnh, lôi kéo trẻ em tham gia vào các quan hệ tình dục </a:t>
            </a:r>
            <a:r>
              <a:rPr lang="en-US" altLang="en-US" dirty="0" err="1" smtClean="0">
                <a:solidFill>
                  <a:srgbClr val="0000FF"/>
                </a:solidFill>
                <a:latin typeface="Times New Roman" pitchFamily="18" charset="0"/>
              </a:rPr>
              <a:t>gián</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tiếp</a:t>
            </a:r>
            <a:r>
              <a:rPr lang="en-US" altLang="en-US" dirty="0" smtClean="0">
                <a:solidFill>
                  <a:srgbClr val="0000FF"/>
                </a:solidFill>
                <a:latin typeface="Times New Roman" pitchFamily="18" charset="0"/>
              </a:rPr>
              <a:t>...</a:t>
            </a:r>
            <a:endParaRPr lang="vi-VN" altLang="en-US" dirty="0">
              <a:solidFill>
                <a:srgbClr val="0000FF"/>
              </a:solidFill>
              <a:latin typeface="Times New Roman" pitchFamily="18" charset="0"/>
            </a:endParaRPr>
          </a:p>
        </p:txBody>
      </p:sp>
    </p:spTree>
    <p:extLst>
      <p:ext uri="{BB962C8B-B14F-4D97-AF65-F5344CB8AC3E}">
        <p14:creationId xmlns:p14="http://schemas.microsoft.com/office/powerpoint/2010/main" val="3331361021"/>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10</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906242" y="1997075"/>
            <a:ext cx="110825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vi-VN" altLang="en-US" b="1" dirty="0">
                <a:solidFill>
                  <a:srgbClr val="FF0000"/>
                </a:solidFill>
                <a:latin typeface="Times New Roman" pitchFamily="18" charset="0"/>
              </a:rPr>
              <a:t>Nguyên nhân trẻ em bị xâm hại trên môi trường mạng</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Tree>
    <p:extLst>
      <p:ext uri="{BB962C8B-B14F-4D97-AF65-F5344CB8AC3E}">
        <p14:creationId xmlns:p14="http://schemas.microsoft.com/office/powerpoint/2010/main" val="2528802938"/>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24357"/>
            <a:ext cx="12192000" cy="5509200"/>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smtClean="0">
                <a:solidFill>
                  <a:srgbClr val="0000CC"/>
                </a:solidFill>
              </a:rPr>
              <a:t>Công </a:t>
            </a:r>
            <a:r>
              <a:rPr lang="vi-VN" sz="3200" dirty="0">
                <a:solidFill>
                  <a:srgbClr val="0000CC"/>
                </a:solidFill>
              </a:rPr>
              <a:t>tác truyền thông, giáo dục, vận động xã hội về bảo vệ, chăm sóc trẻ em còn chưa hiệu </a:t>
            </a:r>
            <a:r>
              <a:rPr lang="vi-VN" sz="3200" dirty="0" smtClean="0">
                <a:solidFill>
                  <a:srgbClr val="0000CC"/>
                </a:solidFill>
              </a:rPr>
              <a:t>quả</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Nhiều </a:t>
            </a:r>
            <a:r>
              <a:rPr lang="vi-VN" sz="3200" dirty="0">
                <a:solidFill>
                  <a:srgbClr val="0000CC"/>
                </a:solidFill>
              </a:rPr>
              <a:t>trẻ em chưa được trang bị những kiến thức, kỹ năng cần thiết để phòng tránh bị xâm hại tình </a:t>
            </a:r>
            <a:r>
              <a:rPr lang="vi-VN" sz="3200" dirty="0" smtClean="0">
                <a:solidFill>
                  <a:srgbClr val="0000CC"/>
                </a:solidFill>
              </a:rPr>
              <a:t>dục</a:t>
            </a:r>
            <a:r>
              <a:rPr lang="en-US" sz="3200" dirty="0" smtClean="0">
                <a:solidFill>
                  <a:srgbClr val="0000CC"/>
                </a:solidFill>
              </a:rPr>
              <a:t>.</a:t>
            </a:r>
          </a:p>
          <a:p>
            <a:pPr algn="just"/>
            <a:r>
              <a:rPr lang="en-US" sz="3200" dirty="0" smtClean="0">
                <a:solidFill>
                  <a:srgbClr val="0000CC"/>
                </a:solidFill>
              </a:rPr>
              <a:t>-  </a:t>
            </a:r>
            <a:r>
              <a:rPr lang="vi-VN" sz="3200" dirty="0" smtClean="0">
                <a:solidFill>
                  <a:srgbClr val="0000CC"/>
                </a:solidFill>
              </a:rPr>
              <a:t>Cùng </a:t>
            </a:r>
            <a:r>
              <a:rPr lang="vi-VN" sz="3200" dirty="0">
                <a:solidFill>
                  <a:srgbClr val="0000CC"/>
                </a:solidFill>
              </a:rPr>
              <a:t>với những khó khăn, thách thức trong thời kỳ CNH-HĐH, một số gia đình tập trung cho việc làm ăn kinh tế quá mức dẫn đến tình trạng sao nhãng, bỏ mặc trẻ </a:t>
            </a:r>
            <a:r>
              <a:rPr lang="vi-VN" sz="3200" dirty="0" smtClean="0">
                <a:solidFill>
                  <a:srgbClr val="0000CC"/>
                </a:solidFill>
              </a:rPr>
              <a:t>em</a:t>
            </a:r>
            <a:r>
              <a:rPr lang="en-US" sz="3200" dirty="0" smtClean="0">
                <a:solidFill>
                  <a:srgbClr val="0000CC"/>
                </a:solidFill>
              </a:rPr>
              <a:t>.</a:t>
            </a:r>
          </a:p>
          <a:p>
            <a:pPr algn="just"/>
            <a:r>
              <a:rPr lang="en-US" sz="3200" dirty="0" smtClean="0">
                <a:solidFill>
                  <a:srgbClr val="0000CC"/>
                </a:solidFill>
              </a:rPr>
              <a:t>- </a:t>
            </a:r>
            <a:r>
              <a:rPr lang="vi-VN" sz="3200" dirty="0" smtClean="0">
                <a:solidFill>
                  <a:srgbClr val="0000CC"/>
                </a:solidFill>
              </a:rPr>
              <a:t>Nhiều </a:t>
            </a:r>
            <a:r>
              <a:rPr lang="vi-VN" sz="3200" dirty="0">
                <a:solidFill>
                  <a:srgbClr val="0000CC"/>
                </a:solidFill>
              </a:rPr>
              <a:t>gia đình có hoàn cảnh kinh tế khó khăn; cha mẹ ly hôn, ly thân; cha mẹ mắc các tệ nạn xã </a:t>
            </a:r>
            <a:r>
              <a:rPr lang="vi-VN" sz="3200" dirty="0" smtClean="0">
                <a:solidFill>
                  <a:srgbClr val="0000CC"/>
                </a:solidFill>
              </a:rPr>
              <a:t>hội</a:t>
            </a:r>
            <a:r>
              <a:rPr lang="en-US" sz="3200" dirty="0" smtClean="0">
                <a:solidFill>
                  <a:srgbClr val="0000CC"/>
                </a:solidFill>
              </a:rPr>
              <a:t>...</a:t>
            </a:r>
          </a:p>
          <a:p>
            <a:pPr algn="just"/>
            <a:r>
              <a:rPr lang="en-US" sz="3200" dirty="0" smtClean="0">
                <a:solidFill>
                  <a:srgbClr val="0000CC"/>
                </a:solidFill>
              </a:rPr>
              <a:t>-  </a:t>
            </a:r>
            <a:r>
              <a:rPr lang="vi-VN" sz="3200" dirty="0" smtClean="0">
                <a:solidFill>
                  <a:srgbClr val="0000CC"/>
                </a:solidFill>
              </a:rPr>
              <a:t>Sự </a:t>
            </a:r>
            <a:r>
              <a:rPr lang="vi-VN" sz="3200" dirty="0">
                <a:solidFill>
                  <a:srgbClr val="0000CC"/>
                </a:solidFill>
              </a:rPr>
              <a:t>suy thoái về đạo đức, lối sống của một số thành viên trong gia </a:t>
            </a:r>
            <a:r>
              <a:rPr lang="vi-VN" sz="3200" dirty="0" smtClean="0">
                <a:solidFill>
                  <a:srgbClr val="0000CC"/>
                </a:solidFill>
              </a:rPr>
              <a:t>đình</a:t>
            </a:r>
            <a:r>
              <a:rPr lang="en-US" sz="3200" dirty="0" smtClean="0">
                <a:solidFill>
                  <a:srgbClr val="0000CC"/>
                </a:solidFill>
              </a:rPr>
              <a:t>.</a:t>
            </a:r>
          </a:p>
          <a:p>
            <a:pPr algn="just"/>
            <a:r>
              <a:rPr lang="en-US" sz="3200" dirty="0">
                <a:solidFill>
                  <a:srgbClr val="0000CC"/>
                </a:solidFill>
              </a:rPr>
              <a:t>- </a:t>
            </a:r>
            <a:r>
              <a:rPr lang="en-US" sz="3200" dirty="0" err="1">
                <a:solidFill>
                  <a:srgbClr val="0000CC"/>
                </a:solidFill>
              </a:rPr>
              <a:t>Cuộc</a:t>
            </a:r>
            <a:r>
              <a:rPr lang="en-US" sz="3200" dirty="0">
                <a:solidFill>
                  <a:srgbClr val="0000CC"/>
                </a:solidFill>
              </a:rPr>
              <a:t> </a:t>
            </a:r>
            <a:r>
              <a:rPr lang="en-US" sz="3200" dirty="0" err="1">
                <a:solidFill>
                  <a:srgbClr val="0000CC"/>
                </a:solidFill>
              </a:rPr>
              <a:t>cách</a:t>
            </a:r>
            <a:r>
              <a:rPr lang="en-US" sz="3200" dirty="0">
                <a:solidFill>
                  <a:srgbClr val="0000CC"/>
                </a:solidFill>
              </a:rPr>
              <a:t> </a:t>
            </a:r>
            <a:r>
              <a:rPr lang="en-US" sz="3200" dirty="0" err="1">
                <a:solidFill>
                  <a:srgbClr val="0000CC"/>
                </a:solidFill>
              </a:rPr>
              <a:t>mạng</a:t>
            </a:r>
            <a:r>
              <a:rPr lang="en-US" sz="3200" dirty="0">
                <a:solidFill>
                  <a:srgbClr val="0000CC"/>
                </a:solidFill>
              </a:rPr>
              <a:t> </a:t>
            </a:r>
            <a:r>
              <a:rPr lang="en-US" sz="3200" dirty="0" err="1">
                <a:solidFill>
                  <a:srgbClr val="0000CC"/>
                </a:solidFill>
              </a:rPr>
              <a:t>công</a:t>
            </a:r>
            <a:r>
              <a:rPr lang="en-US" sz="3200" dirty="0">
                <a:solidFill>
                  <a:srgbClr val="0000CC"/>
                </a:solidFill>
              </a:rPr>
              <a:t> </a:t>
            </a:r>
            <a:r>
              <a:rPr lang="en-US" sz="3200" dirty="0" err="1">
                <a:solidFill>
                  <a:srgbClr val="0000CC"/>
                </a:solidFill>
              </a:rPr>
              <a:t>nghiệp</a:t>
            </a:r>
            <a:r>
              <a:rPr lang="en-US" sz="3200" dirty="0">
                <a:solidFill>
                  <a:srgbClr val="0000CC"/>
                </a:solidFill>
              </a:rPr>
              <a:t> 4.0 </a:t>
            </a:r>
            <a:endParaRPr lang="vi-VN" sz="3200" dirty="0">
              <a:solidFill>
                <a:srgbClr val="0000CC"/>
              </a:solidFill>
            </a:endParaRPr>
          </a:p>
        </p:txBody>
      </p:sp>
      <p:sp>
        <p:nvSpPr>
          <p:cNvPr id="2" name="Rectangle 1"/>
          <p:cNvSpPr/>
          <p:nvPr/>
        </p:nvSpPr>
        <p:spPr>
          <a:xfrm>
            <a:off x="0" y="739582"/>
            <a:ext cx="12192000" cy="584775"/>
          </a:xfrm>
          <a:prstGeom prst="rect">
            <a:avLst/>
          </a:prstGeom>
        </p:spPr>
        <p:txBody>
          <a:bodyPr wrap="square">
            <a:spAutoFit/>
          </a:bodyPr>
          <a:lstStyle/>
          <a:p>
            <a:r>
              <a:rPr lang="en-US" sz="3200" b="1" dirty="0" smtClean="0">
                <a:solidFill>
                  <a:srgbClr val="0000CC"/>
                </a:solidFill>
              </a:rPr>
              <a:t>    </a:t>
            </a:r>
            <a:r>
              <a:rPr lang="vi-VN" sz="3200" b="1" dirty="0" smtClean="0">
                <a:solidFill>
                  <a:srgbClr val="0000CC"/>
                </a:solidFill>
              </a:rPr>
              <a:t>Nguyên </a:t>
            </a:r>
            <a:r>
              <a:rPr lang="vi-VN" sz="3200" b="1" dirty="0">
                <a:solidFill>
                  <a:srgbClr val="0000CC"/>
                </a:solidFill>
              </a:rPr>
              <a:t>nhân trẻ em bị xâm hại trên môi trường mạng.</a:t>
            </a:r>
            <a:endParaRPr lang="en-US" sz="3200" b="1" dirty="0">
              <a:solidFill>
                <a:srgbClr val="0000CC"/>
              </a:solidFill>
            </a:endParaRPr>
          </a:p>
        </p:txBody>
      </p:sp>
    </p:spTree>
    <p:extLst>
      <p:ext uri="{BB962C8B-B14F-4D97-AF65-F5344CB8AC3E}">
        <p14:creationId xmlns:p14="http://schemas.microsoft.com/office/powerpoint/2010/main" val="419696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11</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906242" y="1997075"/>
            <a:ext cx="1108255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err="1" smtClean="0">
                <a:solidFill>
                  <a:srgbClr val="FF0000"/>
                </a:solidFill>
                <a:latin typeface="Times New Roman" pitchFamily="18" charset="0"/>
              </a:rPr>
              <a:t>Em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ứng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phó</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với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hành</a:t>
            </a:r>
            <a:r>
              <a:rPr lang="en-US" altLang="en-US" b="1" dirty="0" smtClean="0">
                <a:solidFill>
                  <a:srgbClr val="FF0000"/>
                </a:solidFill>
                <a:latin typeface="Times New Roman" pitchFamily="18" charset="0"/>
              </a:rPr>
              <a:t> vi </a:t>
            </a:r>
            <a:r>
              <a:rPr lang="en-US" altLang="en-US" b="1" dirty="0" err="1" smtClean="0">
                <a:solidFill>
                  <a:srgbClr val="FF0000"/>
                </a:solidFill>
                <a:latin typeface="Times New Roman" pitchFamily="18" charset="0"/>
              </a:rPr>
              <a:t>xâm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hại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tình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dục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trên</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môi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trường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mạng</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như</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thế</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nào</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Tree>
    <p:extLst>
      <p:ext uri="{BB962C8B-B14F-4D97-AF65-F5344CB8AC3E}">
        <p14:creationId xmlns:p14="http://schemas.microsoft.com/office/powerpoint/2010/main" val="3835771206"/>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33920"/>
            <a:ext cx="12192000" cy="5509200"/>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smtClean="0">
                <a:solidFill>
                  <a:srgbClr val="0000CC"/>
                </a:solidFill>
              </a:rPr>
              <a:t>Không </a:t>
            </a:r>
            <a:r>
              <a:rPr lang="vi-VN" sz="3200" dirty="0">
                <a:solidFill>
                  <a:srgbClr val="0000CC"/>
                </a:solidFill>
              </a:rPr>
              <a:t>đi chơi với bạn quen trên mạng mà không có sự đồng ý của bố, </a:t>
            </a:r>
            <a:r>
              <a:rPr lang="vi-VN" sz="3200" dirty="0" smtClean="0">
                <a:solidFill>
                  <a:srgbClr val="0000CC"/>
                </a:solidFill>
              </a:rPr>
              <a:t>mẹ;</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Hãy </a:t>
            </a:r>
            <a:r>
              <a:rPr lang="vi-VN" sz="3200" dirty="0">
                <a:solidFill>
                  <a:srgbClr val="0000CC"/>
                </a:solidFill>
              </a:rPr>
              <a:t>bỏ qua, chặn và báo cáo những tài khoản có những bình luận, gửi tin nhắn bắt nạt, bôi nhọ mình hoặc đề cập đến những vấn đề nhạy cảm; </a:t>
            </a:r>
            <a:r>
              <a:rPr lang="en-US" sz="3200" dirty="0" smtClean="0">
                <a:solidFill>
                  <a:srgbClr val="0000CC"/>
                </a:solidFill>
              </a:rPr>
              <a:t>- - </a:t>
            </a:r>
            <a:r>
              <a:rPr lang="vi-VN" sz="3200" dirty="0" smtClean="0">
                <a:solidFill>
                  <a:srgbClr val="0000CC"/>
                </a:solidFill>
              </a:rPr>
              <a:t>Hỏi </a:t>
            </a:r>
            <a:r>
              <a:rPr lang="vi-VN" sz="3200" dirty="0">
                <a:solidFill>
                  <a:srgbClr val="0000CC"/>
                </a:solidFill>
              </a:rPr>
              <a:t>ý kiến của bố, mẹ trước khi tải, cài đặt một phần mềm về máy tính, điện thoại;</a:t>
            </a:r>
          </a:p>
          <a:p>
            <a:pPr algn="just"/>
            <a:r>
              <a:rPr lang="en-US" sz="3200" dirty="0" smtClean="0">
                <a:solidFill>
                  <a:srgbClr val="0000CC"/>
                </a:solidFill>
              </a:rPr>
              <a:t>- </a:t>
            </a:r>
            <a:r>
              <a:rPr lang="vi-VN" sz="3200" dirty="0" smtClean="0">
                <a:solidFill>
                  <a:srgbClr val="0000CC"/>
                </a:solidFill>
              </a:rPr>
              <a:t>Gặp </a:t>
            </a:r>
            <a:r>
              <a:rPr lang="vi-VN" sz="3200" dirty="0">
                <a:solidFill>
                  <a:srgbClr val="0000CC"/>
                </a:solidFill>
              </a:rPr>
              <a:t>những vấn đề làm bản thân thấy khó chịu, lo sợ khi sử dụng mạng, hãy nhờ sự trợ giúp, tư vấn từ: Bố, mẹ hoặc bất kỳ ai tin tưởng và có khả năng giải quyết vấn đề; </a:t>
            </a:r>
            <a:endParaRPr lang="en-US" sz="3200" dirty="0" smtClean="0">
              <a:solidFill>
                <a:srgbClr val="0000CC"/>
              </a:solidFill>
            </a:endParaRPr>
          </a:p>
          <a:p>
            <a:pPr marL="457200" indent="-457200" algn="just">
              <a:buFontTx/>
              <a:buChar char="-"/>
            </a:pPr>
            <a:r>
              <a:rPr lang="vi-VN" sz="3200" dirty="0" smtClean="0">
                <a:solidFill>
                  <a:srgbClr val="0000CC"/>
                </a:solidFill>
              </a:rPr>
              <a:t>Gọi </a:t>
            </a:r>
            <a:r>
              <a:rPr lang="vi-VN" sz="3200" dirty="0">
                <a:solidFill>
                  <a:srgbClr val="0000CC"/>
                </a:solidFill>
              </a:rPr>
              <a:t>điện tới Tổng đài Quốc gia bảo vệ trẻ em 111</a:t>
            </a:r>
            <a:r>
              <a:rPr lang="vi-VN" sz="3200" dirty="0" smtClean="0">
                <a:solidFill>
                  <a:srgbClr val="0000CC"/>
                </a:solidFill>
              </a:rPr>
              <a:t>.</a:t>
            </a:r>
            <a:endParaRPr lang="en-US" sz="3200" dirty="0" smtClean="0">
              <a:solidFill>
                <a:srgbClr val="0000CC"/>
              </a:solidFill>
            </a:endParaRPr>
          </a:p>
          <a:p>
            <a:pPr algn="just"/>
            <a:endParaRPr lang="vi-VN" sz="3200" dirty="0">
              <a:solidFill>
                <a:srgbClr val="0000CC"/>
              </a:solidFill>
            </a:endParaRPr>
          </a:p>
        </p:txBody>
      </p:sp>
      <p:sp>
        <p:nvSpPr>
          <p:cNvPr id="2" name="Rectangle 1"/>
          <p:cNvSpPr/>
          <p:nvPr/>
        </p:nvSpPr>
        <p:spPr>
          <a:xfrm>
            <a:off x="0" y="739582"/>
            <a:ext cx="12192000" cy="584775"/>
          </a:xfrm>
          <a:prstGeom prst="rect">
            <a:avLst/>
          </a:prstGeom>
        </p:spPr>
        <p:txBody>
          <a:bodyPr wrap="square">
            <a:spAutoFit/>
          </a:bodyPr>
          <a:lstStyle/>
          <a:p>
            <a:pPr algn="ctr"/>
            <a:r>
              <a:rPr lang="vi-VN" sz="3200" b="1" dirty="0" smtClean="0">
                <a:solidFill>
                  <a:srgbClr val="0000CC"/>
                </a:solidFill>
              </a:rPr>
              <a:t>Kỹ </a:t>
            </a:r>
            <a:r>
              <a:rPr lang="vi-VN" sz="3200" b="1" dirty="0">
                <a:solidFill>
                  <a:srgbClr val="0000CC"/>
                </a:solidFill>
              </a:rPr>
              <a:t>năng ứng </a:t>
            </a:r>
            <a:r>
              <a:rPr lang="vi-VN" sz="3200" b="1" dirty="0" smtClean="0">
                <a:solidFill>
                  <a:srgbClr val="0000CC"/>
                </a:solidFill>
              </a:rPr>
              <a:t>phó.</a:t>
            </a:r>
            <a:endParaRPr lang="en-US" sz="3200" b="1" dirty="0">
              <a:solidFill>
                <a:srgbClr val="0000CC"/>
              </a:solidFill>
            </a:endParaRPr>
          </a:p>
        </p:txBody>
      </p:sp>
    </p:spTree>
    <p:extLst>
      <p:ext uri="{BB962C8B-B14F-4D97-AF65-F5344CB8AC3E}">
        <p14:creationId xmlns:p14="http://schemas.microsoft.com/office/powerpoint/2010/main" val="50099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48800"/>
            <a:ext cx="12192000" cy="5509200"/>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smtClean="0">
                <a:solidFill>
                  <a:srgbClr val="0000CC"/>
                </a:solidFill>
              </a:rPr>
              <a:t>Không </a:t>
            </a:r>
            <a:r>
              <a:rPr lang="vi-VN" sz="3200" dirty="0">
                <a:solidFill>
                  <a:srgbClr val="0000CC"/>
                </a:solidFill>
              </a:rPr>
              <a:t>đi chơi với bạn quen trên mạng mà không có sự đồng ý của bố, </a:t>
            </a:r>
            <a:r>
              <a:rPr lang="vi-VN" sz="3200" dirty="0" smtClean="0">
                <a:solidFill>
                  <a:srgbClr val="0000CC"/>
                </a:solidFill>
              </a:rPr>
              <a:t>mẹ;</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Hãy </a:t>
            </a:r>
            <a:r>
              <a:rPr lang="vi-VN" sz="3200" dirty="0">
                <a:solidFill>
                  <a:srgbClr val="0000CC"/>
                </a:solidFill>
              </a:rPr>
              <a:t>bỏ qua, chặn và báo cáo những tài khoản có những bình luận, gửi tin nhắn bắt nạt, bôi nhọ mình hoặc đề cập đến những vấn đề nhạy cảm; </a:t>
            </a:r>
            <a:r>
              <a:rPr lang="en-US" sz="3200" dirty="0" smtClean="0">
                <a:solidFill>
                  <a:srgbClr val="0000CC"/>
                </a:solidFill>
              </a:rPr>
              <a:t>- - </a:t>
            </a:r>
            <a:r>
              <a:rPr lang="vi-VN" sz="3200" dirty="0" smtClean="0">
                <a:solidFill>
                  <a:srgbClr val="0000CC"/>
                </a:solidFill>
              </a:rPr>
              <a:t>Hỏi </a:t>
            </a:r>
            <a:r>
              <a:rPr lang="vi-VN" sz="3200" dirty="0">
                <a:solidFill>
                  <a:srgbClr val="0000CC"/>
                </a:solidFill>
              </a:rPr>
              <a:t>ý kiến của bố, mẹ trước khi tải, cài đặt một phần mềm về máy tính, điện thoại;</a:t>
            </a:r>
          </a:p>
          <a:p>
            <a:pPr algn="just"/>
            <a:r>
              <a:rPr lang="en-US" sz="3200" dirty="0" smtClean="0">
                <a:solidFill>
                  <a:srgbClr val="0000CC"/>
                </a:solidFill>
              </a:rPr>
              <a:t>- </a:t>
            </a:r>
            <a:r>
              <a:rPr lang="vi-VN" sz="3200" dirty="0" smtClean="0">
                <a:solidFill>
                  <a:srgbClr val="0000CC"/>
                </a:solidFill>
              </a:rPr>
              <a:t>Gặp </a:t>
            </a:r>
            <a:r>
              <a:rPr lang="vi-VN" sz="3200" dirty="0">
                <a:solidFill>
                  <a:srgbClr val="0000CC"/>
                </a:solidFill>
              </a:rPr>
              <a:t>những vấn đề làm bản thân thấy khó chịu, lo sợ khi sử dụng mạng, hãy nhờ sự trợ giúp, tư vấn từ: Bố, mẹ hoặc bất kỳ ai tin tưởng và có khả năng giải quyết vấn đề; </a:t>
            </a:r>
            <a:endParaRPr lang="en-US" sz="3200" dirty="0" smtClean="0">
              <a:solidFill>
                <a:srgbClr val="0000CC"/>
              </a:solidFill>
            </a:endParaRPr>
          </a:p>
          <a:p>
            <a:pPr marL="457200" indent="-457200" algn="just">
              <a:buFontTx/>
              <a:buChar char="-"/>
            </a:pPr>
            <a:r>
              <a:rPr lang="vi-VN" sz="3200" dirty="0" smtClean="0">
                <a:solidFill>
                  <a:srgbClr val="0000CC"/>
                </a:solidFill>
              </a:rPr>
              <a:t>Gọi </a:t>
            </a:r>
            <a:r>
              <a:rPr lang="vi-VN" sz="3200" dirty="0">
                <a:solidFill>
                  <a:srgbClr val="0000CC"/>
                </a:solidFill>
              </a:rPr>
              <a:t>điện tới Tổng đài Quốc gia bảo vệ trẻ em 111</a:t>
            </a:r>
            <a:r>
              <a:rPr lang="vi-VN" sz="3200" dirty="0" smtClean="0">
                <a:solidFill>
                  <a:srgbClr val="0000CC"/>
                </a:solidFill>
              </a:rPr>
              <a:t>.</a:t>
            </a:r>
            <a:endParaRPr lang="en-US" sz="3200" dirty="0" smtClean="0">
              <a:solidFill>
                <a:srgbClr val="0000CC"/>
              </a:solidFill>
            </a:endParaRPr>
          </a:p>
          <a:p>
            <a:pPr algn="just"/>
            <a:endParaRPr lang="vi-VN" sz="3200" dirty="0">
              <a:solidFill>
                <a:srgbClr val="0000CC"/>
              </a:solidFill>
            </a:endParaRPr>
          </a:p>
        </p:txBody>
      </p:sp>
      <p:sp>
        <p:nvSpPr>
          <p:cNvPr id="2" name="Rectangle 1"/>
          <p:cNvSpPr/>
          <p:nvPr/>
        </p:nvSpPr>
        <p:spPr>
          <a:xfrm>
            <a:off x="0" y="447194"/>
            <a:ext cx="12192000" cy="584775"/>
          </a:xfrm>
          <a:prstGeom prst="rect">
            <a:avLst/>
          </a:prstGeom>
        </p:spPr>
        <p:txBody>
          <a:bodyPr wrap="square">
            <a:spAutoFit/>
          </a:bodyPr>
          <a:lstStyle/>
          <a:p>
            <a:pPr algn="ctr"/>
            <a:r>
              <a:rPr lang="vi-VN" sz="3200" b="1" dirty="0" smtClean="0">
                <a:solidFill>
                  <a:srgbClr val="0000CC"/>
                </a:solidFill>
              </a:rPr>
              <a:t>Kỹ </a:t>
            </a:r>
            <a:r>
              <a:rPr lang="vi-VN" sz="3200" b="1" dirty="0">
                <a:solidFill>
                  <a:srgbClr val="0000CC"/>
                </a:solidFill>
              </a:rPr>
              <a:t>năng ứng </a:t>
            </a:r>
            <a:r>
              <a:rPr lang="vi-VN" sz="3200" b="1" dirty="0" smtClean="0">
                <a:solidFill>
                  <a:srgbClr val="0000CC"/>
                </a:solidFill>
              </a:rPr>
              <a:t>phó.</a:t>
            </a:r>
            <a:endParaRPr lang="en-US" sz="3200" b="1" dirty="0">
              <a:solidFill>
                <a:srgbClr val="0000CC"/>
              </a:solidFill>
            </a:endParaRPr>
          </a:p>
        </p:txBody>
      </p:sp>
    </p:spTree>
    <p:extLst>
      <p:ext uri="{BB962C8B-B14F-4D97-AF65-F5344CB8AC3E}">
        <p14:creationId xmlns:p14="http://schemas.microsoft.com/office/powerpoint/2010/main" val="231993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3200" y="152400"/>
            <a:ext cx="11785600" cy="6553200"/>
          </a:xfrm>
          <a:prstGeom prst="roundRect">
            <a:avLst>
              <a:gd name="adj" fmla="val 16667"/>
            </a:avLst>
          </a:prstGeom>
          <a:solidFill>
            <a:schemeClr val="bg1"/>
          </a:solidFill>
          <a:ln w="57150" cmpd="thinThick">
            <a:solidFill>
              <a:srgbClr val="CC0000"/>
            </a:solidFill>
            <a:round/>
            <a:headEnd/>
            <a:tailEnd/>
          </a:ln>
        </p:spPr>
        <p:txBody>
          <a:bodyPr wrap="none" anchor="ctr"/>
          <a:lstStyle/>
          <a:p>
            <a:pPr algn="ctr" eaLnBrk="1" hangingPunct="1"/>
            <a:endParaRPr lang="en-US" altLang="en-US" sz="1800" b="0">
              <a:solidFill>
                <a:schemeClr val="tx1"/>
              </a:solidFill>
              <a:latin typeface="Arial" charset="0"/>
            </a:endParaRPr>
          </a:p>
        </p:txBody>
      </p:sp>
      <p:pic>
        <p:nvPicPr>
          <p:cNvPr id="55299" name="Picture 4" descr="3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5600" y="1447800"/>
            <a:ext cx="11277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AutoShape 6"/>
          <p:cNvSpPr>
            <a:spLocks noChangeArrowheads="1"/>
          </p:cNvSpPr>
          <p:nvPr/>
        </p:nvSpPr>
        <p:spPr bwMode="auto">
          <a:xfrm>
            <a:off x="5080000" y="1604964"/>
            <a:ext cx="2235200" cy="439737"/>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1" name="AutoShape 7"/>
          <p:cNvSpPr>
            <a:spLocks noChangeArrowheads="1"/>
          </p:cNvSpPr>
          <p:nvPr/>
        </p:nvSpPr>
        <p:spPr bwMode="auto">
          <a:xfrm>
            <a:off x="5177367" y="1655763"/>
            <a:ext cx="2048933" cy="341312"/>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a:p>
        </p:txBody>
      </p:sp>
      <p:sp>
        <p:nvSpPr>
          <p:cNvPr id="55302" name="Text Box 8"/>
          <p:cNvSpPr txBox="1">
            <a:spLocks noChangeArrowheads="1"/>
          </p:cNvSpPr>
          <p:nvPr/>
        </p:nvSpPr>
        <p:spPr bwMode="auto">
          <a:xfrm>
            <a:off x="4937683" y="1604964"/>
            <a:ext cx="2377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eaLnBrk="1" hangingPunct="1">
              <a:spcBef>
                <a:spcPct val="50000"/>
              </a:spcBef>
            </a:pPr>
            <a:r>
              <a:rPr lang="en-US" altLang="en-US" b="0" dirty="0" err="1">
                <a:latin typeface="Times New Roman" pitchFamily="18" charset="0"/>
                <a:cs typeface="Times New Roman" pitchFamily="18" charset="0"/>
              </a:rPr>
              <a:t>Câu</a:t>
            </a:r>
            <a:r>
              <a:rPr lang="en-US" altLang="en-US" b="0" dirty="0">
                <a:latin typeface="Times New Roman" pitchFamily="18" charset="0"/>
                <a:cs typeface="Times New Roman" pitchFamily="18" charset="0"/>
              </a:rPr>
              <a:t> </a:t>
            </a:r>
            <a:r>
              <a:rPr lang="en-US" altLang="en-US" b="0" dirty="0" err="1">
                <a:latin typeface="Times New Roman" pitchFamily="18" charset="0"/>
                <a:cs typeface="Times New Roman" pitchFamily="18" charset="0"/>
              </a:rPr>
              <a:t>hỏi</a:t>
            </a:r>
            <a:r>
              <a:rPr lang="en-US" altLang="en-US" b="0" dirty="0">
                <a:latin typeface="Times New Roman" pitchFamily="18" charset="0"/>
                <a:cs typeface="Times New Roman" pitchFamily="18" charset="0"/>
              </a:rPr>
              <a:t> </a:t>
            </a:r>
            <a:r>
              <a:rPr lang="en-US" altLang="en-US" b="0" dirty="0" smtClean="0">
                <a:latin typeface="Times New Roman" pitchFamily="18" charset="0"/>
                <a:cs typeface="Times New Roman" pitchFamily="18" charset="0"/>
              </a:rPr>
              <a:t>12</a:t>
            </a:r>
            <a:endParaRPr lang="en-US" altLang="en-US" b="0" dirty="0">
              <a:latin typeface="Times New Roman" pitchFamily="18" charset="0"/>
              <a:cs typeface="Times New Roman" pitchFamily="18" charset="0"/>
            </a:endParaRPr>
          </a:p>
        </p:txBody>
      </p:sp>
      <p:sp>
        <p:nvSpPr>
          <p:cNvPr id="55303" name="WordArt 12"/>
          <p:cNvSpPr>
            <a:spLocks noChangeArrowheads="1" noChangeShapeType="1" noTextEdit="1"/>
          </p:cNvSpPr>
          <p:nvPr/>
        </p:nvSpPr>
        <p:spPr bwMode="auto">
          <a:xfrm>
            <a:off x="3386667" y="381000"/>
            <a:ext cx="5591078"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smtClean="0">
                <a:solidFill>
                  <a:srgbClr val="FF0000"/>
                </a:solidFill>
                <a:effectLst>
                  <a:outerShdw dist="45791" dir="2021404" algn="ctr" rotWithShape="0">
                    <a:srgbClr val="B2B2B2">
                      <a:alpha val="79999"/>
                    </a:srgbClr>
                  </a:outerShdw>
                </a:effectLst>
                <a:latin typeface="Times New Roman"/>
                <a:cs typeface="Times New Roman"/>
              </a:rPr>
              <a:t>HÁI HOA DÂN CHỦ</a:t>
            </a:r>
            <a:endParaRPr lang="en-US" sz="3600" b="1" kern="10" dirty="0">
              <a:solidFill>
                <a:srgbClr val="FF0000"/>
              </a:solidFill>
              <a:effectLst>
                <a:outerShdw dist="45791" dir="2021404" algn="ctr" rotWithShape="0">
                  <a:srgbClr val="B2B2B2">
                    <a:alpha val="79999"/>
                  </a:srgbClr>
                </a:outerShdw>
              </a:effectLst>
              <a:latin typeface="Times New Roman"/>
              <a:cs typeface="Times New Roman"/>
            </a:endParaRPr>
          </a:p>
        </p:txBody>
      </p:sp>
      <p:pic>
        <p:nvPicPr>
          <p:cNvPr id="55305" name="Picture 15" descr="people008"/>
          <p:cNvPicPr>
            <a:picLocks noChangeAspect="1" noChangeArrowheads="1" noCrop="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06400" y="2286000"/>
            <a:ext cx="129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72" name="Text Box 16"/>
          <p:cNvSpPr txBox="1">
            <a:spLocks noChangeArrowheads="1"/>
          </p:cNvSpPr>
          <p:nvPr/>
        </p:nvSpPr>
        <p:spPr bwMode="auto">
          <a:xfrm>
            <a:off x="906242" y="1997075"/>
            <a:ext cx="1108255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en-US" b="1" dirty="0" smtClean="0">
                <a:solidFill>
                  <a:srgbClr val="FF0000"/>
                </a:solidFill>
                <a:latin typeface="Times New Roman" pitchFamily="18" charset="0"/>
              </a:rPr>
              <a:t>Qua </a:t>
            </a:r>
            <a:r>
              <a:rPr lang="en-US" altLang="en-US" b="1" dirty="0" err="1" smtClean="0">
                <a:solidFill>
                  <a:srgbClr val="FF0000"/>
                </a:solidFill>
                <a:latin typeface="Times New Roman" pitchFamily="18" charset="0"/>
              </a:rPr>
              <a:t>buổi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sinh</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hoạt</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chuyên</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đề</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em</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rút</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ra</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bài</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học</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gì</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cho</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bản</a:t>
            </a:r>
            <a:r>
              <a:rPr lang="en-US" altLang="en-US" b="1" dirty="0" smtClean="0">
                <a:solidFill>
                  <a:srgbClr val="FF0000"/>
                </a:solidFill>
                <a:latin typeface="Times New Roman" pitchFamily="18" charset="0"/>
              </a:rPr>
              <a:t> </a:t>
            </a:r>
            <a:r>
              <a:rPr lang="en-US" altLang="en-US" b="1" dirty="0" err="1" smtClean="0">
                <a:solidFill>
                  <a:srgbClr val="FF0000"/>
                </a:solidFill>
                <a:latin typeface="Times New Roman" pitchFamily="18" charset="0"/>
              </a:rPr>
              <a:t>thân</a:t>
            </a:r>
            <a:r>
              <a:rPr lang="en-US" altLang="en-US" b="1" dirty="0" smtClean="0">
                <a:solidFill>
                  <a:srgbClr val="FF0000"/>
                </a:solidFill>
                <a:latin typeface="Times New Roman" pitchFamily="18" charset="0"/>
              </a:rPr>
              <a:t>.</a:t>
            </a:r>
            <a:endParaRPr lang="en-US" altLang="en-US" b="1" dirty="0">
              <a:solidFill>
                <a:srgbClr val="FF0000"/>
              </a:solidFill>
              <a:latin typeface="Times New Roman" pitchFamily="18" charset="0"/>
            </a:endParaRPr>
          </a:p>
        </p:txBody>
      </p:sp>
      <p:sp>
        <p:nvSpPr>
          <p:cNvPr id="55307" name="Text Box 17"/>
          <p:cNvSpPr txBox="1">
            <a:spLocks noChangeArrowheads="1"/>
          </p:cNvSpPr>
          <p:nvPr/>
        </p:nvSpPr>
        <p:spPr bwMode="auto">
          <a:xfrm>
            <a:off x="4775200" y="6438900"/>
            <a:ext cx="294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en-US" altLang="en-US" sz="1200" b="0">
                <a:latin typeface=".VnArial Narrow" pitchFamily="34" charset="0"/>
              </a:rPr>
              <a:t>(Gâ phÝm </a:t>
            </a:r>
            <a:r>
              <a:rPr lang="en-US" altLang="en-US" sz="1200" b="0">
                <a:solidFill>
                  <a:srgbClr val="FF6600"/>
                </a:solidFill>
                <a:latin typeface=".VnArial Narrow" pitchFamily="34" charset="0"/>
              </a:rPr>
              <a:t>ENTER</a:t>
            </a:r>
            <a:r>
              <a:rPr lang="en-US" altLang="en-US" sz="1200" b="0">
                <a:latin typeface=".VnArial Narrow" pitchFamily="34" charset="0"/>
              </a:rPr>
              <a:t> ®Ó xem ®¸p ¸n)</a:t>
            </a:r>
          </a:p>
        </p:txBody>
      </p:sp>
      <p:sp>
        <p:nvSpPr>
          <p:cNvPr id="147483" name="AutoShape 27"/>
          <p:cNvSpPr>
            <a:spLocks noChangeArrowheads="1"/>
          </p:cNvSpPr>
          <p:nvPr/>
        </p:nvSpPr>
        <p:spPr bwMode="auto">
          <a:xfrm>
            <a:off x="9601200" y="2831397"/>
            <a:ext cx="2032000" cy="1905000"/>
          </a:xfrm>
          <a:prstGeom prst="cloudCallout">
            <a:avLst>
              <a:gd name="adj1" fmla="val 199065"/>
              <a:gd name="adj2" fmla="val 75167"/>
            </a:avLst>
          </a:prstGeom>
          <a:solidFill>
            <a:srgbClr val="FFFF99"/>
          </a:solidFill>
          <a:ln w="9525">
            <a:noFill/>
            <a:round/>
            <a:headEnd/>
            <a:tailEnd/>
          </a:ln>
          <a:effectLst/>
        </p:spPr>
        <p:txBody>
          <a:bodyPr anchor="ctr"/>
          <a:lstStyle/>
          <a:p>
            <a:pPr algn="ctr" eaLnBrk="1" hangingPunct="1">
              <a:defRPr/>
            </a:pPr>
            <a:r>
              <a:rPr lang="en-US" sz="2800">
                <a:solidFill>
                  <a:srgbClr val="0000CC"/>
                </a:solidFill>
                <a:effectLst>
                  <a:outerShdw blurRad="38100" dist="38100" dir="2700000" algn="tl">
                    <a:srgbClr val="000000"/>
                  </a:outerShdw>
                </a:effectLst>
                <a:latin typeface=".VnTime" pitchFamily="34" charset="0"/>
              </a:rPr>
              <a:t>15 gi©y b¾t ®Çu</a:t>
            </a:r>
          </a:p>
        </p:txBody>
      </p:sp>
      <p:grpSp>
        <p:nvGrpSpPr>
          <p:cNvPr id="4" name="Group 28"/>
          <p:cNvGrpSpPr>
            <a:grpSpLocks/>
          </p:cNvGrpSpPr>
          <p:nvPr/>
        </p:nvGrpSpPr>
        <p:grpSpPr bwMode="auto">
          <a:xfrm>
            <a:off x="216209" y="3598034"/>
            <a:ext cx="2366433" cy="1371600"/>
            <a:chOff x="4450" y="0"/>
            <a:chExt cx="1118" cy="1104"/>
          </a:xfrm>
        </p:grpSpPr>
        <p:pic>
          <p:nvPicPr>
            <p:cNvPr id="55355" name="Picture 2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6" name="AutoShape 3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01s </a:t>
              </a:r>
            </a:p>
          </p:txBody>
        </p:sp>
      </p:grpSp>
      <p:grpSp>
        <p:nvGrpSpPr>
          <p:cNvPr id="5" name="Group 31"/>
          <p:cNvGrpSpPr>
            <a:grpSpLocks/>
          </p:cNvGrpSpPr>
          <p:nvPr/>
        </p:nvGrpSpPr>
        <p:grpSpPr bwMode="auto">
          <a:xfrm>
            <a:off x="372534" y="3644900"/>
            <a:ext cx="2366433" cy="1371600"/>
            <a:chOff x="4450" y="0"/>
            <a:chExt cx="1118" cy="1104"/>
          </a:xfrm>
        </p:grpSpPr>
        <p:pic>
          <p:nvPicPr>
            <p:cNvPr id="55353" name="Picture 3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4" name="AutoShape 3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02s </a:t>
              </a:r>
            </a:p>
          </p:txBody>
        </p:sp>
      </p:grpSp>
      <p:grpSp>
        <p:nvGrpSpPr>
          <p:cNvPr id="6" name="Group 34"/>
          <p:cNvGrpSpPr>
            <a:grpSpLocks/>
          </p:cNvGrpSpPr>
          <p:nvPr/>
        </p:nvGrpSpPr>
        <p:grpSpPr bwMode="auto">
          <a:xfrm>
            <a:off x="372534" y="3644900"/>
            <a:ext cx="2366433" cy="1371600"/>
            <a:chOff x="4450" y="0"/>
            <a:chExt cx="1118" cy="1104"/>
          </a:xfrm>
        </p:grpSpPr>
        <p:pic>
          <p:nvPicPr>
            <p:cNvPr id="55351" name="Picture 3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2" name="AutoShape 3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03s </a:t>
              </a:r>
            </a:p>
          </p:txBody>
        </p:sp>
      </p:grpSp>
      <p:grpSp>
        <p:nvGrpSpPr>
          <p:cNvPr id="7" name="Group 37"/>
          <p:cNvGrpSpPr>
            <a:grpSpLocks/>
          </p:cNvGrpSpPr>
          <p:nvPr/>
        </p:nvGrpSpPr>
        <p:grpSpPr bwMode="auto">
          <a:xfrm>
            <a:off x="372534" y="3644900"/>
            <a:ext cx="2366433" cy="1371600"/>
            <a:chOff x="4450" y="0"/>
            <a:chExt cx="1118" cy="1104"/>
          </a:xfrm>
        </p:grpSpPr>
        <p:pic>
          <p:nvPicPr>
            <p:cNvPr id="55349" name="Picture 3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0" name="AutoShape 3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04s </a:t>
              </a:r>
            </a:p>
          </p:txBody>
        </p:sp>
      </p:grpSp>
      <p:grpSp>
        <p:nvGrpSpPr>
          <p:cNvPr id="8" name="Group 40"/>
          <p:cNvGrpSpPr>
            <a:grpSpLocks/>
          </p:cNvGrpSpPr>
          <p:nvPr/>
        </p:nvGrpSpPr>
        <p:grpSpPr bwMode="auto">
          <a:xfrm>
            <a:off x="355601" y="3632200"/>
            <a:ext cx="2366433" cy="1371600"/>
            <a:chOff x="4450" y="0"/>
            <a:chExt cx="1118" cy="1104"/>
          </a:xfrm>
        </p:grpSpPr>
        <p:pic>
          <p:nvPicPr>
            <p:cNvPr id="55347" name="Picture 4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8" name="AutoShape 4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05s </a:t>
              </a:r>
            </a:p>
          </p:txBody>
        </p:sp>
      </p:grpSp>
      <p:grpSp>
        <p:nvGrpSpPr>
          <p:cNvPr id="9" name="Group 43"/>
          <p:cNvGrpSpPr>
            <a:grpSpLocks/>
          </p:cNvGrpSpPr>
          <p:nvPr/>
        </p:nvGrpSpPr>
        <p:grpSpPr bwMode="auto">
          <a:xfrm>
            <a:off x="338668" y="3632200"/>
            <a:ext cx="2366433" cy="1371600"/>
            <a:chOff x="4450" y="0"/>
            <a:chExt cx="1118" cy="1104"/>
          </a:xfrm>
        </p:grpSpPr>
        <p:pic>
          <p:nvPicPr>
            <p:cNvPr id="55345" name="Picture 44"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6" name="AutoShape 45"/>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06s </a:t>
              </a:r>
            </a:p>
          </p:txBody>
        </p:sp>
      </p:grpSp>
      <p:grpSp>
        <p:nvGrpSpPr>
          <p:cNvPr id="10" name="Group 46"/>
          <p:cNvGrpSpPr>
            <a:grpSpLocks/>
          </p:cNvGrpSpPr>
          <p:nvPr/>
        </p:nvGrpSpPr>
        <p:grpSpPr bwMode="auto">
          <a:xfrm>
            <a:off x="355601" y="3632200"/>
            <a:ext cx="2366433" cy="1371600"/>
            <a:chOff x="4450" y="0"/>
            <a:chExt cx="1118" cy="1104"/>
          </a:xfrm>
        </p:grpSpPr>
        <p:pic>
          <p:nvPicPr>
            <p:cNvPr id="55343" name="Picture 47"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4" name="AutoShape 48"/>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07s </a:t>
              </a:r>
            </a:p>
          </p:txBody>
        </p:sp>
      </p:grpSp>
      <p:grpSp>
        <p:nvGrpSpPr>
          <p:cNvPr id="11" name="Group 49"/>
          <p:cNvGrpSpPr>
            <a:grpSpLocks/>
          </p:cNvGrpSpPr>
          <p:nvPr/>
        </p:nvGrpSpPr>
        <p:grpSpPr bwMode="auto">
          <a:xfrm>
            <a:off x="355601" y="3632200"/>
            <a:ext cx="2366433" cy="1371600"/>
            <a:chOff x="4450" y="0"/>
            <a:chExt cx="1118" cy="1104"/>
          </a:xfrm>
        </p:grpSpPr>
        <p:pic>
          <p:nvPicPr>
            <p:cNvPr id="55341" name="Picture 50"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AutoShape 51"/>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08s </a:t>
              </a:r>
            </a:p>
          </p:txBody>
        </p:sp>
      </p:grpSp>
      <p:grpSp>
        <p:nvGrpSpPr>
          <p:cNvPr id="12" name="Group 52"/>
          <p:cNvGrpSpPr>
            <a:grpSpLocks/>
          </p:cNvGrpSpPr>
          <p:nvPr/>
        </p:nvGrpSpPr>
        <p:grpSpPr bwMode="auto">
          <a:xfrm>
            <a:off x="372534" y="3632200"/>
            <a:ext cx="2366433" cy="1371600"/>
            <a:chOff x="4450" y="0"/>
            <a:chExt cx="1118" cy="1104"/>
          </a:xfrm>
        </p:grpSpPr>
        <p:pic>
          <p:nvPicPr>
            <p:cNvPr id="55339" name="Picture 53"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0" name="AutoShape 54"/>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09s </a:t>
              </a:r>
            </a:p>
          </p:txBody>
        </p:sp>
      </p:grpSp>
      <p:grpSp>
        <p:nvGrpSpPr>
          <p:cNvPr id="13" name="Group 55"/>
          <p:cNvGrpSpPr>
            <a:grpSpLocks/>
          </p:cNvGrpSpPr>
          <p:nvPr/>
        </p:nvGrpSpPr>
        <p:grpSpPr bwMode="auto">
          <a:xfrm>
            <a:off x="355601" y="3632200"/>
            <a:ext cx="2366433" cy="1371600"/>
            <a:chOff x="4450" y="0"/>
            <a:chExt cx="1118" cy="1104"/>
          </a:xfrm>
        </p:grpSpPr>
        <p:pic>
          <p:nvPicPr>
            <p:cNvPr id="55337" name="Picture 56"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AutoShape 57"/>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10s </a:t>
              </a:r>
            </a:p>
          </p:txBody>
        </p:sp>
      </p:grpSp>
      <p:grpSp>
        <p:nvGrpSpPr>
          <p:cNvPr id="14" name="Group 58"/>
          <p:cNvGrpSpPr>
            <a:grpSpLocks/>
          </p:cNvGrpSpPr>
          <p:nvPr/>
        </p:nvGrpSpPr>
        <p:grpSpPr bwMode="auto">
          <a:xfrm>
            <a:off x="372534" y="3632200"/>
            <a:ext cx="2366433" cy="1371600"/>
            <a:chOff x="4450" y="0"/>
            <a:chExt cx="1118" cy="1104"/>
          </a:xfrm>
        </p:grpSpPr>
        <p:pic>
          <p:nvPicPr>
            <p:cNvPr id="55335" name="Picture 59"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6" name="AutoShape 60"/>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11s </a:t>
              </a:r>
            </a:p>
          </p:txBody>
        </p:sp>
      </p:grpSp>
      <p:grpSp>
        <p:nvGrpSpPr>
          <p:cNvPr id="15" name="Group 61"/>
          <p:cNvGrpSpPr>
            <a:grpSpLocks/>
          </p:cNvGrpSpPr>
          <p:nvPr/>
        </p:nvGrpSpPr>
        <p:grpSpPr bwMode="auto">
          <a:xfrm>
            <a:off x="372534" y="3632200"/>
            <a:ext cx="2366433" cy="1371600"/>
            <a:chOff x="4450" y="0"/>
            <a:chExt cx="1118" cy="1104"/>
          </a:xfrm>
        </p:grpSpPr>
        <p:pic>
          <p:nvPicPr>
            <p:cNvPr id="55333" name="Picture 62"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AutoShape 63"/>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12s </a:t>
              </a:r>
            </a:p>
          </p:txBody>
        </p:sp>
      </p:grpSp>
      <p:grpSp>
        <p:nvGrpSpPr>
          <p:cNvPr id="16" name="Group 64"/>
          <p:cNvGrpSpPr>
            <a:grpSpLocks/>
          </p:cNvGrpSpPr>
          <p:nvPr/>
        </p:nvGrpSpPr>
        <p:grpSpPr bwMode="auto">
          <a:xfrm>
            <a:off x="355601" y="3632200"/>
            <a:ext cx="2366433" cy="1371600"/>
            <a:chOff x="4450" y="0"/>
            <a:chExt cx="1118" cy="1104"/>
          </a:xfrm>
        </p:grpSpPr>
        <p:pic>
          <p:nvPicPr>
            <p:cNvPr id="55331" name="Picture 65"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2" name="AutoShape 66"/>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13s </a:t>
              </a:r>
            </a:p>
          </p:txBody>
        </p:sp>
      </p:grpSp>
      <p:grpSp>
        <p:nvGrpSpPr>
          <p:cNvPr id="17" name="Group 67"/>
          <p:cNvGrpSpPr>
            <a:grpSpLocks/>
          </p:cNvGrpSpPr>
          <p:nvPr/>
        </p:nvGrpSpPr>
        <p:grpSpPr bwMode="auto">
          <a:xfrm>
            <a:off x="372534" y="3632200"/>
            <a:ext cx="2366433" cy="1371600"/>
            <a:chOff x="4450" y="0"/>
            <a:chExt cx="1118" cy="1104"/>
          </a:xfrm>
        </p:grpSpPr>
        <p:pic>
          <p:nvPicPr>
            <p:cNvPr id="55329" name="Picture 68"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AutoShape 69"/>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a:solidFill>
                    <a:srgbClr val="FF3300"/>
                  </a:solidFill>
                </a:rPr>
                <a:t>14s </a:t>
              </a:r>
            </a:p>
          </p:txBody>
        </p:sp>
      </p:grpSp>
      <p:grpSp>
        <p:nvGrpSpPr>
          <p:cNvPr id="18" name="Group 70"/>
          <p:cNvGrpSpPr>
            <a:grpSpLocks/>
          </p:cNvGrpSpPr>
          <p:nvPr/>
        </p:nvGrpSpPr>
        <p:grpSpPr bwMode="auto">
          <a:xfrm>
            <a:off x="355601" y="3632200"/>
            <a:ext cx="2366433" cy="1371600"/>
            <a:chOff x="4450" y="0"/>
            <a:chExt cx="1118" cy="1104"/>
          </a:xfrm>
        </p:grpSpPr>
        <p:pic>
          <p:nvPicPr>
            <p:cNvPr id="55327" name="Picture 71" descr="CL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 y="0"/>
              <a:ext cx="1118"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8" name="AutoShape 72"/>
            <p:cNvSpPr>
              <a:spLocks noChangeArrowheads="1"/>
            </p:cNvSpPr>
            <p:nvPr/>
          </p:nvSpPr>
          <p:spPr bwMode="auto">
            <a:xfrm>
              <a:off x="4656" y="137"/>
              <a:ext cx="864" cy="775"/>
            </a:xfrm>
            <a:prstGeom prst="octagon">
              <a:avLst>
                <a:gd name="adj" fmla="val 2928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wrap="none" anchor="ctr"/>
            <a:lstStyle/>
            <a:p>
              <a:pPr algn="ctr"/>
              <a:r>
                <a:rPr kumimoji="1" lang="en-US" altLang="en-US" sz="6600" dirty="0">
                  <a:solidFill>
                    <a:srgbClr val="FF3300"/>
                  </a:solidFill>
                </a:rPr>
                <a:t>15s </a:t>
              </a:r>
            </a:p>
          </p:txBody>
        </p:sp>
      </p:grpSp>
      <p:sp>
        <p:nvSpPr>
          <p:cNvPr id="147529" name="AutoShape 73"/>
          <p:cNvSpPr>
            <a:spLocks noChangeArrowheads="1"/>
          </p:cNvSpPr>
          <p:nvPr/>
        </p:nvSpPr>
        <p:spPr bwMode="auto">
          <a:xfrm>
            <a:off x="9702800" y="2669096"/>
            <a:ext cx="2032000" cy="2133600"/>
          </a:xfrm>
          <a:prstGeom prst="cloudCallout">
            <a:avLst>
              <a:gd name="adj1" fmla="val 98440"/>
              <a:gd name="adj2" fmla="val 21801"/>
            </a:avLst>
          </a:prstGeom>
          <a:solidFill>
            <a:srgbClr val="FFFF99"/>
          </a:solidFill>
          <a:ln w="9525">
            <a:noFill/>
            <a:round/>
            <a:headEnd/>
            <a:tailEnd/>
          </a:ln>
          <a:effectLst/>
        </p:spPr>
        <p:txBody>
          <a:bodyPr anchor="ctr"/>
          <a:lstStyle/>
          <a:p>
            <a:pPr algn="ctr" eaLnBrk="1" hangingPunct="1">
              <a:defRPr/>
            </a:pPr>
            <a:r>
              <a:rPr lang="en-US" sz="2800" dirty="0">
                <a:solidFill>
                  <a:srgbClr val="0000CC"/>
                </a:solidFill>
                <a:effectLst>
                  <a:outerShdw blurRad="38100" dist="38100" dir="2700000" algn="tl">
                    <a:srgbClr val="000000"/>
                  </a:outerShdw>
                </a:effectLst>
                <a:latin typeface=".VnTime" pitchFamily="34" charset="0"/>
              </a:rPr>
              <a:t>§· </a:t>
            </a:r>
            <a:r>
              <a:rPr lang="en-US" sz="2800" dirty="0" err="1">
                <a:solidFill>
                  <a:srgbClr val="0000CC"/>
                </a:solidFill>
                <a:effectLst>
                  <a:outerShdw blurRad="38100" dist="38100" dir="2700000" algn="tl">
                    <a:srgbClr val="000000"/>
                  </a:outerShdw>
                </a:effectLst>
                <a:latin typeface=".VnTime" pitchFamily="34" charset="0"/>
              </a:rPr>
              <a:t>hÕt</a:t>
            </a:r>
            <a:r>
              <a:rPr lang="en-US" sz="2800" dirty="0">
                <a:solidFill>
                  <a:srgbClr val="0000CC"/>
                </a:solidFill>
                <a:effectLst>
                  <a:outerShdw blurRad="38100" dist="38100" dir="2700000" algn="tl">
                    <a:srgbClr val="000000"/>
                  </a:outerShdw>
                </a:effectLst>
                <a:latin typeface=".VnTime" pitchFamily="34" charset="0"/>
              </a:rPr>
              <a:t> 15 </a:t>
            </a:r>
            <a:r>
              <a:rPr lang="en-US" sz="2800" dirty="0" err="1">
                <a:solidFill>
                  <a:srgbClr val="0000CC"/>
                </a:solidFill>
                <a:effectLst>
                  <a:outerShdw blurRad="38100" dist="38100" dir="2700000" algn="tl">
                    <a:srgbClr val="000000"/>
                  </a:outerShdw>
                </a:effectLst>
                <a:latin typeface=".VnTime" pitchFamily="34" charset="0"/>
              </a:rPr>
              <a:t>gi©y</a:t>
            </a:r>
            <a:endParaRPr lang="en-US" sz="2800" dirty="0">
              <a:solidFill>
                <a:srgbClr val="0000CC"/>
              </a:solidFill>
              <a:effectLst>
                <a:outerShdw blurRad="38100" dist="38100" dir="2700000" algn="tl">
                  <a:srgbClr val="000000"/>
                </a:outerShdw>
              </a:effectLst>
              <a:latin typeface=".VnTime" pitchFamily="34" charset="0"/>
            </a:endParaRPr>
          </a:p>
        </p:txBody>
      </p:sp>
      <p:sp>
        <p:nvSpPr>
          <p:cNvPr id="147530" name="Text Box 74"/>
          <p:cNvSpPr txBox="1">
            <a:spLocks noChangeArrowheads="1"/>
          </p:cNvSpPr>
          <p:nvPr/>
        </p:nvSpPr>
        <p:spPr bwMode="auto">
          <a:xfrm>
            <a:off x="2696133" y="2832049"/>
            <a:ext cx="746202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marL="457200" indent="-457200" algn="just">
              <a:buFontTx/>
              <a:buChar char="-"/>
            </a:pPr>
            <a:r>
              <a:rPr lang="en-US" altLang="en-US" dirty="0" err="1" smtClean="0">
                <a:solidFill>
                  <a:srgbClr val="0000FF"/>
                </a:solidFill>
                <a:latin typeface="Times New Roman" pitchFamily="18" charset="0"/>
              </a:rPr>
              <a:t>Học</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tập</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tích</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cực</a:t>
            </a:r>
            <a:r>
              <a:rPr lang="en-US" altLang="en-US" dirty="0" smtClean="0">
                <a:solidFill>
                  <a:srgbClr val="0000FF"/>
                </a:solidFill>
                <a:latin typeface="Times New Roman" pitchFamily="18" charset="0"/>
              </a:rPr>
              <a:t>,</a:t>
            </a:r>
          </a:p>
          <a:p>
            <a:pPr marL="457200" indent="-457200" algn="just">
              <a:buFontTx/>
              <a:buChar char="-"/>
            </a:pPr>
            <a:r>
              <a:rPr lang="en-US" altLang="en-US" dirty="0" err="1" smtClean="0">
                <a:solidFill>
                  <a:srgbClr val="0000FF"/>
                </a:solidFill>
                <a:latin typeface="Times New Roman" pitchFamily="18" charset="0"/>
              </a:rPr>
              <a:t>Thực</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hiện</a:t>
            </a:r>
            <a:r>
              <a:rPr lang="en-US" altLang="en-US" dirty="0" smtClean="0">
                <a:solidFill>
                  <a:srgbClr val="0000FF"/>
                </a:solidFill>
                <a:latin typeface="Times New Roman" pitchFamily="18" charset="0"/>
              </a:rPr>
              <a:t> an </a:t>
            </a:r>
            <a:r>
              <a:rPr lang="en-US" altLang="en-US" dirty="0" err="1" smtClean="0">
                <a:solidFill>
                  <a:srgbClr val="0000FF"/>
                </a:solidFill>
                <a:latin typeface="Times New Roman" pitchFamily="18" charset="0"/>
              </a:rPr>
              <a:t>toàn</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khi</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tham</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gia</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môi</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trường</a:t>
            </a:r>
            <a:r>
              <a:rPr lang="en-US" altLang="en-US" dirty="0" smtClean="0">
                <a:solidFill>
                  <a:srgbClr val="0000FF"/>
                </a:solidFill>
                <a:latin typeface="Times New Roman" pitchFamily="18" charset="0"/>
              </a:rPr>
              <a:t> </a:t>
            </a:r>
            <a:r>
              <a:rPr lang="en-US" altLang="en-US" dirty="0" err="1" smtClean="0">
                <a:solidFill>
                  <a:srgbClr val="0000FF"/>
                </a:solidFill>
                <a:latin typeface="Times New Roman" pitchFamily="18" charset="0"/>
              </a:rPr>
              <a:t>mạng</a:t>
            </a:r>
            <a:r>
              <a:rPr lang="en-US" altLang="en-US" dirty="0" smtClean="0">
                <a:solidFill>
                  <a:srgbClr val="0000FF"/>
                </a:solidFill>
                <a:latin typeface="Times New Roman" pitchFamily="18" charset="0"/>
              </a:rPr>
              <a:t>.</a:t>
            </a:r>
          </a:p>
          <a:p>
            <a:pPr algn="just"/>
            <a:r>
              <a:rPr lang="en-US" altLang="en-US" dirty="0" smtClean="0">
                <a:solidFill>
                  <a:srgbClr val="0000FF"/>
                </a:solidFill>
                <a:latin typeface="Times New Roman" pitchFamily="18" charset="0"/>
              </a:rPr>
              <a:t>- ........</a:t>
            </a:r>
            <a:endParaRPr lang="vi-VN" altLang="en-US" dirty="0">
              <a:solidFill>
                <a:srgbClr val="0000FF"/>
              </a:solidFill>
              <a:latin typeface="Times New Roman" pitchFamily="18" charset="0"/>
            </a:endParaRPr>
          </a:p>
        </p:txBody>
      </p:sp>
    </p:spTree>
    <p:extLst>
      <p:ext uri="{BB962C8B-B14F-4D97-AF65-F5344CB8AC3E}">
        <p14:creationId xmlns:p14="http://schemas.microsoft.com/office/powerpoint/2010/main" val="761381949"/>
      </p:ext>
    </p:extLst>
  </p:cSld>
  <p:clrMapOvr>
    <a:masterClrMapping/>
  </p:clrMapOvr>
  <p:transition spd="slow" advClick="0">
    <p:zoom/>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2000"/>
                                  </p:stCondLst>
                                  <p:iterate type="lt">
                                    <p:tmPct val="50000"/>
                                  </p:iterate>
                                  <p:childTnLst>
                                    <p:set>
                                      <p:cBhvr>
                                        <p:cTn id="6" dur="1" fill="hold">
                                          <p:stCondLst>
                                            <p:cond delay="0"/>
                                          </p:stCondLst>
                                        </p:cTn>
                                        <p:tgtEl>
                                          <p:spTgt spid="147472"/>
                                        </p:tgtEl>
                                        <p:attrNameLst>
                                          <p:attrName>style.visibility</p:attrName>
                                        </p:attrNameLst>
                                      </p:cBhvr>
                                      <p:to>
                                        <p:strVal val="visible"/>
                                      </p:to>
                                    </p:set>
                                    <p:anim calcmode="discrete" valueType="clr">
                                      <p:cBhvr override="childStyle">
                                        <p:cTn id="7" dur="80"/>
                                        <p:tgtEl>
                                          <p:spTgt spid="1474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72"/>
                                        </p:tgtEl>
                                        <p:attrNameLst>
                                          <p:attrName>fillcolor</p:attrName>
                                        </p:attrNameLst>
                                      </p:cBhvr>
                                      <p:tavLst>
                                        <p:tav tm="0">
                                          <p:val>
                                            <p:clrVal>
                                              <a:schemeClr val="accent2"/>
                                            </p:clrVal>
                                          </p:val>
                                        </p:tav>
                                        <p:tav tm="50000">
                                          <p:val>
                                            <p:clrVal>
                                              <a:schemeClr val="hlink"/>
                                            </p:clrVal>
                                          </p:val>
                                        </p:tav>
                                      </p:tavLst>
                                    </p:anim>
                                    <p:set>
                                      <p:cBhvr>
                                        <p:cTn id="9" dur="80"/>
                                        <p:tgtEl>
                                          <p:spTgt spid="14747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47483"/>
                                        </p:tgtEl>
                                        <p:attrNameLst>
                                          <p:attrName>style.visibility</p:attrName>
                                        </p:attrNameLst>
                                      </p:cBhvr>
                                      <p:to>
                                        <p:strVal val="visible"/>
                                      </p:to>
                                    </p:set>
                                    <p:animEffect transition="in" filter="checkerboard(across)">
                                      <p:cBhvr>
                                        <p:cTn id="14" dur="1000"/>
                                        <p:tgtEl>
                                          <p:spTgt spid="147483"/>
                                        </p:tgtEl>
                                      </p:cBhvr>
                                    </p:animEffect>
                                  </p:childTnLst>
                                  <p:subTnLst>
                                    <p:audio>
                                      <p:cMediaNode vol="0">
                                        <p:cTn display="0" masterRel="sameClick">
                                          <p:stCondLst>
                                            <p:cond evt="begin" delay="0">
                                              <p:tn val="12"/>
                                            </p:cond>
                                          </p:stCondLst>
                                          <p:endCondLst>
                                            <p:cond evt="onStopAudio" delay="0">
                                              <p:tgtEl>
                                                <p:sldTgt/>
                                              </p:tgtEl>
                                            </p:cond>
                                          </p:endCondLst>
                                        </p:cTn>
                                        <p:tgtEl>
                                          <p:sndTgt r:embed="rId3" name="REC04.wav"/>
                                        </p:tgtEl>
                                      </p:cMediaNode>
                                    </p:audio>
                                  </p:subTnLst>
                                </p:cTn>
                              </p:par>
                            </p:childTnLst>
                          </p:cTn>
                        </p:par>
                        <p:par>
                          <p:cTn id="15" fill="hold" nodeType="afterGroup">
                            <p:stCondLst>
                              <p:cond delay="1000"/>
                            </p:stCondLst>
                            <p:childTnLst>
                              <p:par>
                                <p:cTn id="16" presetID="5" presetClass="exit" presetSubtype="10" fill="hold" grpId="1" nodeType="afterEffect">
                                  <p:stCondLst>
                                    <p:cond delay="500"/>
                                  </p:stCondLst>
                                  <p:childTnLst>
                                    <p:animEffect transition="out" filter="checkerboard(across)">
                                      <p:cBhvr>
                                        <p:cTn id="17" dur="500"/>
                                        <p:tgtEl>
                                          <p:spTgt spid="147483"/>
                                        </p:tgtEl>
                                      </p:cBhvr>
                                    </p:animEffect>
                                    <p:set>
                                      <p:cBhvr>
                                        <p:cTn id="18" dur="1" fill="hold">
                                          <p:stCondLst>
                                            <p:cond delay="499"/>
                                          </p:stCondLst>
                                        </p:cTn>
                                        <p:tgtEl>
                                          <p:spTgt spid="147483"/>
                                        </p:tgtEl>
                                        <p:attrNameLst>
                                          <p:attrName>style.visibility</p:attrName>
                                        </p:attrNameLst>
                                      </p:cBhvr>
                                      <p:to>
                                        <p:strVal val="hidden"/>
                                      </p:to>
                                    </p:set>
                                  </p:childTnLst>
                                  <p:subTnLst>
                                    <p:audio>
                                      <p:cMediaNode vol="7000">
                                        <p:cTn display="0" masterRel="sameClick">
                                          <p:stCondLst>
                                            <p:cond evt="begin" delay="0">
                                              <p:tn val="16"/>
                                            </p:cond>
                                          </p:stCondLst>
                                          <p:endCondLst>
                                            <p:cond evt="onStopAudio" delay="0">
                                              <p:tgtEl>
                                                <p:sldTgt/>
                                              </p:tgtEl>
                                            </p:cond>
                                          </p:endCondLst>
                                        </p:cTn>
                                        <p:tgtEl>
                                          <p:sndTgt r:embed="rId3" name="REC04.wav"/>
                                        </p:tgtEl>
                                      </p:cMediaNode>
                                    </p:audio>
                                  </p:subTnLst>
                                </p:cTn>
                              </p:par>
                            </p:childTnLst>
                          </p:cTn>
                        </p:par>
                        <p:par>
                          <p:cTn id="19" fill="hold" nodeType="afterGroup">
                            <p:stCondLst>
                              <p:cond delay="2000"/>
                            </p:stCondLst>
                            <p:childTnLst>
                              <p:par>
                                <p:cTn id="20" presetID="1" presetClass="entr" presetSubtype="0"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20"/>
                                            </p:cond>
                                          </p:stCondLst>
                                          <p:endCondLst>
                                            <p:cond evt="onStopAudio" delay="0">
                                              <p:tgtEl>
                                                <p:sldTgt/>
                                              </p:tgtEl>
                                            </p:cond>
                                          </p:endCondLst>
                                        </p:cTn>
                                        <p:tgtEl>
                                          <p:sndTgt r:embed="rId4" name="DING.WAV"/>
                                        </p:tgtEl>
                                      </p:cMediaNode>
                                    </p:audio>
                                  </p:subTnLst>
                                </p:cTn>
                              </p:par>
                            </p:childTnLst>
                          </p:cTn>
                        </p:par>
                        <p:par>
                          <p:cTn id="22" fill="hold" nodeType="afterGroup">
                            <p:stCondLst>
                              <p:cond delay="3000"/>
                            </p:stCondLst>
                            <p:childTnLst>
                              <p:par>
                                <p:cTn id="23" presetID="1" presetClass="entr" presetSubtype="0" fill="hold" nodeType="afterEffect">
                                  <p:stCondLst>
                                    <p:cond delay="1000"/>
                                  </p:stCondLst>
                                  <p:childTnLst>
                                    <p:set>
                                      <p:cBhvr>
                                        <p:cTn id="24" dur="1" fill="hold">
                                          <p:stCondLst>
                                            <p:cond delay="0"/>
                                          </p:stCondLst>
                                        </p:cTn>
                                        <p:tgtEl>
                                          <p:spTgt spid="5"/>
                                        </p:tgtEl>
                                        <p:attrNameLst>
                                          <p:attrName>style.visibility</p:attrName>
                                        </p:attrNameLst>
                                      </p:cBhvr>
                                      <p:to>
                                        <p:strVal val="visible"/>
                                      </p:to>
                                    </p:set>
                                  </p:childTnLst>
                                  <p:subTnLst>
                                    <p:audio>
                                      <p:cMediaNode vol="100000">
                                        <p:cTn display="0" masterRel="sameClick">
                                          <p:stCondLst>
                                            <p:cond evt="begin" delay="0">
                                              <p:tn val="23"/>
                                            </p:cond>
                                          </p:stCondLst>
                                          <p:endCondLst>
                                            <p:cond evt="onStopAudio" delay="0">
                                              <p:tgtEl>
                                                <p:sldTgt/>
                                              </p:tgtEl>
                                            </p:cond>
                                          </p:endCondLst>
                                        </p:cTn>
                                        <p:tgtEl>
                                          <p:sndTgt r:embed="rId4" name="DING.WAV"/>
                                        </p:tgtEl>
                                      </p:cMediaNode>
                                    </p:audio>
                                  </p:subTnLst>
                                </p:cTn>
                              </p:par>
                            </p:childTnLst>
                          </p:cTn>
                        </p:par>
                        <p:par>
                          <p:cTn id="25" fill="hold" nodeType="afterGroup">
                            <p:stCondLst>
                              <p:cond delay="4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26"/>
                                            </p:cond>
                                          </p:stCondLst>
                                          <p:endCondLst>
                                            <p:cond evt="onStopAudio" delay="0">
                                              <p:tgtEl>
                                                <p:sldTgt/>
                                              </p:tgtEl>
                                            </p:cond>
                                          </p:endCondLst>
                                        </p:cTn>
                                        <p:tgtEl>
                                          <p:sndTgt r:embed="rId4" name="DING.WAV"/>
                                        </p:tgtEl>
                                      </p:cMediaNode>
                                    </p:audio>
                                  </p:subTnLst>
                                </p:cTn>
                              </p:par>
                            </p:childTnLst>
                          </p:cTn>
                        </p:par>
                        <p:par>
                          <p:cTn id="28" fill="hold" nodeType="afterGroup">
                            <p:stCondLst>
                              <p:cond delay="5000"/>
                            </p:stCondLst>
                            <p:childTnLst>
                              <p:par>
                                <p:cTn id="29" presetID="1" presetClass="entr"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childTnLst>
                                  <p:subTnLst>
                                    <p:audio>
                                      <p:cMediaNode vol="100000">
                                        <p:cTn display="0" masterRel="sameClick">
                                          <p:stCondLst>
                                            <p:cond evt="begin" delay="0">
                                              <p:tn val="29"/>
                                            </p:cond>
                                          </p:stCondLst>
                                          <p:endCondLst>
                                            <p:cond evt="onStopAudio" delay="0">
                                              <p:tgtEl>
                                                <p:sldTgt/>
                                              </p:tgtEl>
                                            </p:cond>
                                          </p:endCondLst>
                                        </p:cTn>
                                        <p:tgtEl>
                                          <p:sndTgt r:embed="rId4" name="DING.WAV"/>
                                        </p:tgtEl>
                                      </p:cMediaNode>
                                    </p:audio>
                                  </p:subTnLst>
                                </p:cTn>
                              </p:par>
                            </p:childTnLst>
                          </p:cTn>
                        </p:par>
                        <p:par>
                          <p:cTn id="31" fill="hold" nodeType="afterGroup">
                            <p:stCondLst>
                              <p:cond delay="6000"/>
                            </p:stCondLst>
                            <p:childTnLst>
                              <p:par>
                                <p:cTn id="32" presetID="1" presetClass="entr" presetSubtype="0" fill="hold" nodeType="afterEffect">
                                  <p:stCondLst>
                                    <p:cond delay="1000"/>
                                  </p:stCondLst>
                                  <p:childTnLst>
                                    <p:set>
                                      <p:cBhvr>
                                        <p:cTn id="33" dur="1" fill="hold">
                                          <p:stCondLst>
                                            <p:cond delay="0"/>
                                          </p:stCondLst>
                                        </p:cTn>
                                        <p:tgtEl>
                                          <p:spTgt spid="8"/>
                                        </p:tgtEl>
                                        <p:attrNameLst>
                                          <p:attrName>style.visibility</p:attrName>
                                        </p:attrNameLst>
                                      </p:cBhvr>
                                      <p:to>
                                        <p:strVal val="visible"/>
                                      </p:to>
                                    </p:set>
                                  </p:childTnLst>
                                  <p:subTnLst>
                                    <p:audio>
                                      <p:cMediaNode vol="100000">
                                        <p:cTn display="0" masterRel="sameClick">
                                          <p:stCondLst>
                                            <p:cond evt="begin" delay="0">
                                              <p:tn val="32"/>
                                            </p:cond>
                                          </p:stCondLst>
                                          <p:endCondLst>
                                            <p:cond evt="onStopAudio" delay="0">
                                              <p:tgtEl>
                                                <p:sldTgt/>
                                              </p:tgtEl>
                                            </p:cond>
                                          </p:endCondLst>
                                        </p:cTn>
                                        <p:tgtEl>
                                          <p:sndTgt r:embed="rId4" name="DING.WAV"/>
                                        </p:tgtEl>
                                      </p:cMediaNode>
                                    </p:audio>
                                  </p:subTnLst>
                                </p:cTn>
                              </p:par>
                            </p:childTnLst>
                          </p:cTn>
                        </p:par>
                        <p:par>
                          <p:cTn id="34" fill="hold" nodeType="afterGroup">
                            <p:stCondLst>
                              <p:cond delay="7000"/>
                            </p:stCondLst>
                            <p:childTnLst>
                              <p:par>
                                <p:cTn id="35" presetID="1" presetClass="entr" presetSubtype="0" fill="hold" nodeType="afterEffect">
                                  <p:stCondLst>
                                    <p:cond delay="1000"/>
                                  </p:stCondLst>
                                  <p:childTnLst>
                                    <p:set>
                                      <p:cBhvr>
                                        <p:cTn id="3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DING.WAV"/>
                                        </p:tgtEl>
                                      </p:cMediaNode>
                                    </p:audio>
                                  </p:subTnLst>
                                </p:cTn>
                              </p:par>
                            </p:childTnLst>
                          </p:cTn>
                        </p:par>
                        <p:par>
                          <p:cTn id="37" fill="hold" nodeType="afterGroup">
                            <p:stCondLst>
                              <p:cond delay="8000"/>
                            </p:stCondLst>
                            <p:childTnLst>
                              <p:par>
                                <p:cTn id="38" presetID="1" presetClass="entr" presetSubtype="0" fill="hold" nodeType="afterEffect">
                                  <p:stCondLst>
                                    <p:cond delay="1000"/>
                                  </p:stCondLst>
                                  <p:childTnLst>
                                    <p:set>
                                      <p:cBhvr>
                                        <p:cTn id="3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DING.WAV"/>
                                        </p:tgtEl>
                                      </p:cMediaNode>
                                    </p:audio>
                                  </p:subTnLst>
                                </p:cTn>
                              </p:par>
                            </p:childTnLst>
                          </p:cTn>
                        </p:par>
                        <p:par>
                          <p:cTn id="40" fill="hold" nodeType="afterGroup">
                            <p:stCondLst>
                              <p:cond delay="9000"/>
                            </p:stCondLst>
                            <p:childTnLst>
                              <p:par>
                                <p:cTn id="41" presetID="1" presetClass="entr" presetSubtype="0" fill="hold" nodeType="afterEffect">
                                  <p:stCondLst>
                                    <p:cond delay="1000"/>
                                  </p:stCondLst>
                                  <p:childTnLst>
                                    <p:set>
                                      <p:cBhvr>
                                        <p:cTn id="4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DING.WAV"/>
                                        </p:tgtEl>
                                      </p:cMediaNode>
                                    </p:audio>
                                  </p:subTnLst>
                                </p:cTn>
                              </p:par>
                            </p:childTnLst>
                          </p:cTn>
                        </p:par>
                        <p:par>
                          <p:cTn id="43" fill="hold" nodeType="afterGroup">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DING.WAV"/>
                                        </p:tgtEl>
                                      </p:cMediaNode>
                                    </p:audio>
                                  </p:subTnLst>
                                </p:cTn>
                              </p:par>
                            </p:childTnLst>
                          </p:cTn>
                        </p:par>
                        <p:par>
                          <p:cTn id="46" fill="hold" nodeType="afterGroup">
                            <p:stCondLst>
                              <p:cond delay="11000"/>
                            </p:stCondLst>
                            <p:childTnLst>
                              <p:par>
                                <p:cTn id="47" presetID="1" presetClass="entr" presetSubtype="0"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DING.WAV"/>
                                        </p:tgtEl>
                                      </p:cMediaNode>
                                    </p:audio>
                                  </p:subTnLst>
                                </p:cTn>
                              </p:par>
                            </p:childTnLst>
                          </p:cTn>
                        </p:par>
                        <p:par>
                          <p:cTn id="49" fill="hold" nodeType="afterGroup">
                            <p:stCondLst>
                              <p:cond delay="12000"/>
                            </p:stCondLst>
                            <p:childTnLst>
                              <p:par>
                                <p:cTn id="50" presetID="1" presetClass="entr" presetSubtype="0"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DING.WAV"/>
                                        </p:tgtEl>
                                      </p:cMediaNode>
                                    </p:audio>
                                  </p:subTnLst>
                                </p:cTn>
                              </p:par>
                            </p:childTnLst>
                          </p:cTn>
                        </p:par>
                        <p:par>
                          <p:cTn id="52" fill="hold" nodeType="afterGroup">
                            <p:stCondLst>
                              <p:cond delay="13000"/>
                            </p:stCondLst>
                            <p:childTnLst>
                              <p:par>
                                <p:cTn id="53" presetID="1" presetClass="entr" presetSubtype="0" fill="hold" nodeType="afterEffect">
                                  <p:stCondLst>
                                    <p:cond delay="1000"/>
                                  </p:stCondLst>
                                  <p:childTnLst>
                                    <p:set>
                                      <p:cBhvr>
                                        <p:cTn id="5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4" name="DING.WAV"/>
                                        </p:tgtEl>
                                      </p:cMediaNode>
                                    </p:audio>
                                  </p:subTnLst>
                                </p:cTn>
                              </p:par>
                            </p:childTnLst>
                          </p:cTn>
                        </p:par>
                        <p:par>
                          <p:cTn id="55" fill="hold" nodeType="afterGroup">
                            <p:stCondLst>
                              <p:cond delay="14000"/>
                            </p:stCondLst>
                            <p:childTnLst>
                              <p:par>
                                <p:cTn id="56" presetID="1" presetClass="entr" presetSubtype="0" fill="hold" nodeType="afterEffect">
                                  <p:stCondLst>
                                    <p:cond delay="1000"/>
                                  </p:stCondLst>
                                  <p:childTnLst>
                                    <p:set>
                                      <p:cBhvr>
                                        <p:cTn id="5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DING.WAV"/>
                                        </p:tgtEl>
                                      </p:cMediaNode>
                                    </p:audio>
                                  </p:subTnLst>
                                </p:cTn>
                              </p:par>
                            </p:childTnLst>
                          </p:cTn>
                        </p:par>
                        <p:par>
                          <p:cTn id="58" fill="hold" nodeType="afterGroup">
                            <p:stCondLst>
                              <p:cond delay="15000"/>
                            </p:stCondLst>
                            <p:childTnLst>
                              <p:par>
                                <p:cTn id="59" presetID="1" presetClass="entr" presetSubtype="0" fill="hold" nodeType="afterEffect">
                                  <p:stCondLst>
                                    <p:cond delay="1000"/>
                                  </p:stCondLst>
                                  <p:childTnLst>
                                    <p:set>
                                      <p:cBhvr>
                                        <p:cTn id="6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par>
                          <p:cTn id="61" fill="hold" nodeType="afterGroup">
                            <p:stCondLst>
                              <p:cond delay="16000"/>
                            </p:stCondLst>
                            <p:childTnLst>
                              <p:par>
                                <p:cTn id="62" presetID="1" presetClass="entr" presetSubtype="0" fill="hold" nodeType="afterEffect">
                                  <p:stCondLst>
                                    <p:cond delay="1000"/>
                                  </p:stCondLst>
                                  <p:childTnLst>
                                    <p:set>
                                      <p:cBhvr>
                                        <p:cTn id="6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4" name="DING.WAV"/>
                                        </p:tgtEl>
                                      </p:cMediaNode>
                                    </p:audio>
                                  </p:subTnLst>
                                </p:cTn>
                              </p:par>
                            </p:childTnLst>
                          </p:cTn>
                        </p:par>
                        <p:par>
                          <p:cTn id="64" fill="hold" nodeType="afterGroup">
                            <p:stCondLst>
                              <p:cond delay="17000"/>
                            </p:stCondLst>
                            <p:childTnLst>
                              <p:par>
                                <p:cTn id="65" presetID="5" presetClass="entr" presetSubtype="10" fill="hold" grpId="0" nodeType="afterEffect">
                                  <p:stCondLst>
                                    <p:cond delay="0"/>
                                  </p:stCondLst>
                                  <p:childTnLst>
                                    <p:set>
                                      <p:cBhvr>
                                        <p:cTn id="66" dur="1" fill="hold">
                                          <p:stCondLst>
                                            <p:cond delay="0"/>
                                          </p:stCondLst>
                                        </p:cTn>
                                        <p:tgtEl>
                                          <p:spTgt spid="147529"/>
                                        </p:tgtEl>
                                        <p:attrNameLst>
                                          <p:attrName>style.visibility</p:attrName>
                                        </p:attrNameLst>
                                      </p:cBhvr>
                                      <p:to>
                                        <p:strVal val="visible"/>
                                      </p:to>
                                    </p:set>
                                    <p:animEffect transition="in" filter="checkerboard(across)">
                                      <p:cBhvr>
                                        <p:cTn id="67" dur="1000"/>
                                        <p:tgtEl>
                                          <p:spTgt spid="147529"/>
                                        </p:tgtEl>
                                      </p:cBhvr>
                                    </p:animEffect>
                                  </p:childTnLst>
                                  <p:subTnLst>
                                    <p:audio>
                                      <p:cMediaNode>
                                        <p:cTn display="0" masterRel="sameClick">
                                          <p:stCondLst>
                                            <p:cond evt="begin" delay="0">
                                              <p:tn val="65"/>
                                            </p:cond>
                                          </p:stCondLst>
                                          <p:endCondLst>
                                            <p:cond evt="onStopAudio" delay="0">
                                              <p:tgtEl>
                                                <p:sldTgt/>
                                              </p:tgtEl>
                                            </p:cond>
                                          </p:endCondLst>
                                        </p:cTn>
                                        <p:tgtEl>
                                          <p:sndTgt r:embed="rId3" name="REC04.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147530"/>
                                        </p:tgtEl>
                                        <p:attrNameLst>
                                          <p:attrName>style.visibility</p:attrName>
                                        </p:attrNameLst>
                                      </p:cBhvr>
                                      <p:to>
                                        <p:strVal val="visible"/>
                                      </p:to>
                                    </p:set>
                                    <p:anim calcmode="lin" valueType="num">
                                      <p:cBhvr>
                                        <p:cTn id="72" dur="500" decel="50000" fill="hold">
                                          <p:stCondLst>
                                            <p:cond delay="0"/>
                                          </p:stCondLst>
                                        </p:cTn>
                                        <p:tgtEl>
                                          <p:spTgt spid="147530"/>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7530"/>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7530"/>
                                        </p:tgtEl>
                                        <p:attrNameLst>
                                          <p:attrName>ppt_w</p:attrName>
                                        </p:attrNameLst>
                                      </p:cBhvr>
                                      <p:tavLst>
                                        <p:tav tm="0">
                                          <p:val>
                                            <p:strVal val="#ppt_w*.05"/>
                                          </p:val>
                                        </p:tav>
                                        <p:tav tm="100000">
                                          <p:val>
                                            <p:strVal val="#ppt_w"/>
                                          </p:val>
                                        </p:tav>
                                      </p:tavLst>
                                    </p:anim>
                                    <p:anim calcmode="lin" valueType="num">
                                      <p:cBhvr>
                                        <p:cTn id="75" dur="1000" fill="hold"/>
                                        <p:tgtEl>
                                          <p:spTgt spid="147530"/>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7530"/>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7530"/>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7530"/>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7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3" grpId="0" animBg="1"/>
      <p:bldP spid="147483" grpId="1" animBg="1"/>
      <p:bldP spid="147529" grpId="0" animBg="1"/>
      <p:bldP spid="14753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WordArt 3"/>
          <p:cNvSpPr>
            <a:spLocks noChangeArrowheads="1" noChangeShapeType="1" noTextEdit="1"/>
          </p:cNvSpPr>
          <p:nvPr/>
        </p:nvSpPr>
        <p:spPr bwMode="auto">
          <a:xfrm>
            <a:off x="3454400" y="2667000"/>
            <a:ext cx="5334000" cy="13716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4400" b="1" kern="10" dirty="0" err="1"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Xử</a:t>
            </a:r>
            <a:r>
              <a:rPr lang="en-US" sz="4400" b="1" kern="10" dirty="0"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 </a:t>
            </a:r>
            <a:r>
              <a:rPr lang="en-US" sz="4400" b="1" kern="10" dirty="0" err="1"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lí</a:t>
            </a:r>
            <a:r>
              <a:rPr lang="en-US" sz="4400" b="1" kern="10" dirty="0"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 </a:t>
            </a:r>
            <a:r>
              <a:rPr lang="en-US" sz="4400" b="1" kern="10" dirty="0" err="1"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tình</a:t>
            </a:r>
            <a:r>
              <a:rPr lang="en-US" sz="4400" b="1" kern="10" dirty="0"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 </a:t>
            </a:r>
            <a:r>
              <a:rPr lang="en-US" sz="4400" b="1" kern="10" dirty="0" err="1" smtClean="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huống</a:t>
            </a:r>
            <a:endParaRPr lang="en-US" sz="4400" b="1" kern="10" dirty="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endParaRPr>
          </a:p>
        </p:txBody>
      </p:sp>
      <p:pic>
        <p:nvPicPr>
          <p:cNvPr id="81924" name="INTR2279.WAV">
            <a:hlinkClick r:id="" action="ppaction://media"/>
          </p:cNvPr>
          <p:cNvPicPr>
            <a:picLocks noRot="1" noChangeAspect="1" noChangeArrowheads="1"/>
          </p:cNvPicPr>
          <p:nvPr>
            <a:wavAudioFile r:embed="rId1" name="INTRO.WAV"/>
          </p:nvPr>
        </p:nvPicPr>
        <p:blipFill>
          <a:blip r:embed="rId4">
            <a:extLst>
              <a:ext uri="{28A0092B-C50C-407E-A947-70E740481C1C}">
                <a14:useLocalDpi xmlns:a14="http://schemas.microsoft.com/office/drawing/2010/main" val="0"/>
              </a:ext>
            </a:extLst>
          </a:blip>
          <a:srcRect/>
          <a:stretch>
            <a:fillRect/>
          </a:stretch>
        </p:blipFill>
        <p:spPr bwMode="auto">
          <a:xfrm>
            <a:off x="5689600" y="7086600"/>
            <a:ext cx="406400" cy="304800"/>
          </a:xfrm>
          <a:prstGeom prst="rect">
            <a:avLst/>
          </a:prstGeom>
          <a:noFill/>
          <a:extLst>
            <a:ext uri="{909E8E84-426E-40DD-AFC4-6F175D3DCCD1}">
              <a14:hiddenFill xmlns:a14="http://schemas.microsoft.com/office/drawing/2010/main">
                <a:solidFill>
                  <a:srgbClr val="FFFFFF"/>
                </a:solidFill>
              </a14:hiddenFill>
            </a:ext>
          </a:extLst>
        </p:spPr>
      </p:pic>
      <p:sp>
        <p:nvSpPr>
          <p:cNvPr id="81938" name="AutoShape 18">
            <a:hlinkClick r:id="rId5" action="ppaction://hlinksldjump"/>
          </p:cNvPr>
          <p:cNvSpPr>
            <a:spLocks noChangeArrowheads="1"/>
          </p:cNvSpPr>
          <p:nvPr/>
        </p:nvSpPr>
        <p:spPr bwMode="auto">
          <a:xfrm rot="10800000">
            <a:off x="5486400" y="6553200"/>
            <a:ext cx="1016000" cy="304800"/>
          </a:xfrm>
          <a:prstGeom prst="homePlate">
            <a:avLst>
              <a:gd name="adj" fmla="val 62500"/>
            </a:avLst>
          </a:prstGeom>
          <a:solidFill>
            <a:srgbClr val="66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eaLnBrk="1" hangingPunct="1"/>
            <a:r>
              <a:rPr lang="en-US" sz="1400" b="1" dirty="0">
                <a:solidFill>
                  <a:srgbClr val="0000FF"/>
                </a:solidFill>
                <a:hlinkClick r:id="rId6" action="ppaction://hlinkpres?slideindex=4&amp;slidetitle= PhÇn 1. NhËn diÖn lÞch sö "/>
              </a:rPr>
              <a:t>HOME</a:t>
            </a:r>
            <a:endParaRPr lang="en-US" sz="1400" b="1" dirty="0">
              <a:solidFill>
                <a:srgbClr val="0000FF"/>
              </a:solidFill>
            </a:endParaRPr>
          </a:p>
        </p:txBody>
      </p:sp>
    </p:spTree>
    <p:extLst>
      <p:ext uri="{BB962C8B-B14F-4D97-AF65-F5344CB8AC3E}">
        <p14:creationId xmlns:p14="http://schemas.microsoft.com/office/powerpoint/2010/main" val="216648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81923"/>
                                        </p:tgtEl>
                                        <p:attrNameLst>
                                          <p:attrName>style.visibility</p:attrName>
                                        </p:attrNameLst>
                                      </p:cBhvr>
                                      <p:to>
                                        <p:strVal val="visible"/>
                                      </p:to>
                                    </p:set>
                                    <p:animEffect transition="in" filter="fade">
                                      <p:cBhvr>
                                        <p:cTn id="7" dur="2000"/>
                                        <p:tgtEl>
                                          <p:spTgt spid="81923"/>
                                        </p:tgtEl>
                                      </p:cBhvr>
                                    </p:animEffect>
                                    <p:anim calcmode="lin" valueType="num">
                                      <p:cBhvr>
                                        <p:cTn id="8" dur="2000" fill="hold"/>
                                        <p:tgtEl>
                                          <p:spTgt spid="81923"/>
                                        </p:tgtEl>
                                        <p:attrNameLst>
                                          <p:attrName>ppt_w</p:attrName>
                                        </p:attrNameLst>
                                      </p:cBhvr>
                                      <p:tavLst>
                                        <p:tav tm="0" fmla="#ppt_w*sin(2.5*pi*$)">
                                          <p:val>
                                            <p:fltVal val="0"/>
                                          </p:val>
                                        </p:tav>
                                        <p:tav tm="100000">
                                          <p:val>
                                            <p:fltVal val="1"/>
                                          </p:val>
                                        </p:tav>
                                      </p:tavLst>
                                    </p:anim>
                                    <p:anim calcmode="lin" valueType="num">
                                      <p:cBhvr>
                                        <p:cTn id="9" dur="2000" fill="hold"/>
                                        <p:tgtEl>
                                          <p:spTgt spid="819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0" repeatCount="3000" fill="hold" display="0">
                  <p:stCondLst>
                    <p:cond delay="indefinite"/>
                  </p:stCondLst>
                  <p:endCondLst>
                    <p:cond evt="onPrev" delay="0">
                      <p:tgtEl>
                        <p:sldTgt/>
                      </p:tgtEl>
                    </p:cond>
                    <p:cond evt="onStopAudio" delay="0">
                      <p:tgtEl>
                        <p:sldTgt/>
                      </p:tgtEl>
                    </p:cond>
                  </p:endCondLst>
                </p:cTn>
                <p:tgtEl>
                  <p:spTgt spid="81924"/>
                </p:tgtEl>
              </p:cMediaNode>
            </p:audio>
          </p:childTnLst>
        </p:cTn>
      </p:par>
    </p:tnLst>
    <p:bldLst>
      <p:bldP spid="8192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6" name="Picture 16" descr="ANd9GcTUDbvWIbQEpOh12Y4QwXNAvkmZJ9mcsh_l2KEy5zgCqGUneoY5C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1582400" cy="6400800"/>
          </a:xfrm>
          <a:prstGeom prst="rect">
            <a:avLst/>
          </a:prstGeom>
          <a:noFill/>
          <a:extLst>
            <a:ext uri="{909E8E84-426E-40DD-AFC4-6F175D3DCCD1}">
              <a14:hiddenFill xmlns:a14="http://schemas.microsoft.com/office/drawing/2010/main">
                <a:solidFill>
                  <a:srgbClr val="FFFFFF"/>
                </a:solidFill>
              </a14:hiddenFill>
            </a:ext>
          </a:extLst>
        </p:spPr>
      </p:pic>
      <p:sp>
        <p:nvSpPr>
          <p:cNvPr id="92177" name="Text Box 17"/>
          <p:cNvSpPr txBox="1">
            <a:spLocks noChangeArrowheads="1"/>
          </p:cNvSpPr>
          <p:nvPr/>
        </p:nvSpPr>
        <p:spPr bwMode="auto">
          <a:xfrm>
            <a:off x="304800" y="228601"/>
            <a:ext cx="7518400" cy="27238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u="sng"/>
              <a:t>Tình huống 1:</a:t>
            </a:r>
            <a:r>
              <a:rPr lang="en-US" sz="3600"/>
              <a:t> A là một nữ sinh lớp 8. A có người bạn trai học cùng trường trêu chọc và có hành vi đụng chạm vào người khiến em rất khó chịu</a:t>
            </a:r>
            <a:r>
              <a:rPr lang="en-US" b="0"/>
              <a:t> </a:t>
            </a:r>
          </a:p>
          <a:p>
            <a:pPr algn="ctr">
              <a:spcBef>
                <a:spcPct val="50000"/>
              </a:spcBef>
            </a:pPr>
            <a:endParaRPr lang="en-US" b="0"/>
          </a:p>
        </p:txBody>
      </p:sp>
      <p:pic>
        <p:nvPicPr>
          <p:cNvPr id="92178" name="Picture 18" descr="ANd9GcRb5O2UTtirDZ5GgHHy1w2T-m5AY42GeE3IEzNTnGe8je_745FL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92087"/>
            <a:ext cx="7924800" cy="3284913"/>
          </a:xfrm>
          <a:prstGeom prst="rect">
            <a:avLst/>
          </a:prstGeom>
          <a:noFill/>
          <a:extLst>
            <a:ext uri="{909E8E84-426E-40DD-AFC4-6F175D3DCCD1}">
              <a14:hiddenFill xmlns:a14="http://schemas.microsoft.com/office/drawing/2010/main">
                <a:solidFill>
                  <a:srgbClr val="FFFFFF"/>
                </a:solidFill>
              </a14:hiddenFill>
            </a:ext>
          </a:extLst>
        </p:spPr>
      </p:pic>
      <p:sp>
        <p:nvSpPr>
          <p:cNvPr id="92179" name="AutoShape 19"/>
          <p:cNvSpPr>
            <a:spLocks noChangeArrowheads="1"/>
          </p:cNvSpPr>
          <p:nvPr/>
        </p:nvSpPr>
        <p:spPr bwMode="auto">
          <a:xfrm>
            <a:off x="7721600" y="0"/>
            <a:ext cx="3962400" cy="4724400"/>
          </a:xfrm>
          <a:prstGeom prst="cloudCallout">
            <a:avLst>
              <a:gd name="adj1" fmla="val -90597"/>
              <a:gd name="adj2" fmla="val 40995"/>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3600" dirty="0">
                <a:solidFill>
                  <a:srgbClr val="FF0000"/>
                </a:solidFill>
              </a:rPr>
              <a:t>A </a:t>
            </a:r>
            <a:r>
              <a:rPr lang="en-US" sz="3600" dirty="0" err="1">
                <a:solidFill>
                  <a:srgbClr val="FF0000"/>
                </a:solidFill>
              </a:rPr>
              <a:t>nên</a:t>
            </a:r>
            <a:r>
              <a:rPr lang="en-US" sz="3600" dirty="0">
                <a:solidFill>
                  <a:srgbClr val="FF0000"/>
                </a:solidFill>
              </a:rPr>
              <a:t> </a:t>
            </a:r>
            <a:r>
              <a:rPr lang="en-US" sz="3600" dirty="0" err="1">
                <a:solidFill>
                  <a:srgbClr val="FF0000"/>
                </a:solidFill>
              </a:rPr>
              <a:t>làm</a:t>
            </a:r>
            <a:r>
              <a:rPr lang="en-US" sz="3600" dirty="0">
                <a:solidFill>
                  <a:srgbClr val="FF0000"/>
                </a:solidFill>
              </a:rPr>
              <a:t> </a:t>
            </a:r>
            <a:r>
              <a:rPr lang="en-US" sz="3600" dirty="0" err="1">
                <a:solidFill>
                  <a:srgbClr val="FF0000"/>
                </a:solidFill>
              </a:rPr>
              <a:t>gì</a:t>
            </a:r>
            <a:r>
              <a:rPr lang="en-US" sz="3600" dirty="0">
                <a:solidFill>
                  <a:srgbClr val="FF0000"/>
                </a:solidFill>
              </a:rPr>
              <a:t> </a:t>
            </a:r>
            <a:r>
              <a:rPr lang="en-US" sz="3600" dirty="0" err="1">
                <a:solidFill>
                  <a:srgbClr val="FF0000"/>
                </a:solidFill>
              </a:rPr>
              <a:t>trong</a:t>
            </a:r>
            <a:r>
              <a:rPr lang="en-US" sz="3600" dirty="0">
                <a:solidFill>
                  <a:srgbClr val="FF0000"/>
                </a:solidFill>
              </a:rPr>
              <a:t> </a:t>
            </a:r>
            <a:r>
              <a:rPr lang="en-US" sz="3600" dirty="0" err="1">
                <a:solidFill>
                  <a:srgbClr val="FF0000"/>
                </a:solidFill>
              </a:rPr>
              <a:t>tình</a:t>
            </a:r>
            <a:r>
              <a:rPr lang="en-US" sz="3600" dirty="0">
                <a:solidFill>
                  <a:srgbClr val="FF0000"/>
                </a:solidFill>
              </a:rPr>
              <a:t> </a:t>
            </a:r>
            <a:r>
              <a:rPr lang="en-US" sz="3600" dirty="0" err="1">
                <a:solidFill>
                  <a:srgbClr val="FF0000"/>
                </a:solidFill>
              </a:rPr>
              <a:t>huống</a:t>
            </a:r>
            <a:r>
              <a:rPr lang="en-US" sz="3600" dirty="0">
                <a:solidFill>
                  <a:srgbClr val="FF0000"/>
                </a:solidFill>
              </a:rPr>
              <a:t> </a:t>
            </a:r>
            <a:r>
              <a:rPr lang="en-US" sz="3600" dirty="0" err="1">
                <a:solidFill>
                  <a:srgbClr val="FF0000"/>
                </a:solidFill>
              </a:rPr>
              <a:t>này</a:t>
            </a:r>
            <a:r>
              <a:rPr lang="en-US" sz="3600" dirty="0">
                <a:solidFill>
                  <a:srgbClr val="FF0000"/>
                </a:solidFill>
              </a:rPr>
              <a:t>?</a:t>
            </a:r>
          </a:p>
        </p:txBody>
      </p:sp>
    </p:spTree>
    <p:extLst>
      <p:ext uri="{BB962C8B-B14F-4D97-AF65-F5344CB8AC3E}">
        <p14:creationId xmlns:p14="http://schemas.microsoft.com/office/powerpoint/2010/main" val="12572466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grpId="1" nodeType="withEffect">
                                  <p:stCondLst>
                                    <p:cond delay="0"/>
                                  </p:stCondLst>
                                  <p:childTnLst>
                                    <p:animEffect transition="out" filter="fade">
                                      <p:cBhvr>
                                        <p:cTn id="6" dur="2000"/>
                                        <p:tgtEl>
                                          <p:spTgt spid="92177"/>
                                        </p:tgtEl>
                                      </p:cBhvr>
                                    </p:animEffect>
                                    <p:set>
                                      <p:cBhvr>
                                        <p:cTn id="7" dur="1" fill="hold">
                                          <p:stCondLst>
                                            <p:cond delay="1999"/>
                                          </p:stCondLst>
                                        </p:cTn>
                                        <p:tgtEl>
                                          <p:spTgt spid="9217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92178"/>
                                        </p:tgtEl>
                                      </p:cBhvr>
                                    </p:animEffect>
                                    <p:set>
                                      <p:cBhvr>
                                        <p:cTn id="10" dur="1" fill="hold">
                                          <p:stCondLst>
                                            <p:cond delay="1999"/>
                                          </p:stCondLst>
                                        </p:cTn>
                                        <p:tgtEl>
                                          <p:spTgt spid="92178"/>
                                        </p:tgtEl>
                                        <p:attrNameLst>
                                          <p:attrName>style.visibility</p:attrName>
                                        </p:attrNameLst>
                                      </p:cBhvr>
                                      <p:to>
                                        <p:strVal val="hidden"/>
                                      </p:to>
                                    </p:set>
                                  </p:childTnLst>
                                </p:cTn>
                              </p:par>
                              <p:par>
                                <p:cTn id="11" presetID="10" presetClass="exit" presetSubtype="0" fill="hold" grpId="1" nodeType="withEffect">
                                  <p:stCondLst>
                                    <p:cond delay="0"/>
                                  </p:stCondLst>
                                  <p:childTnLst>
                                    <p:animEffect transition="out" filter="fade">
                                      <p:cBhvr>
                                        <p:cTn id="12" dur="2000"/>
                                        <p:tgtEl>
                                          <p:spTgt spid="92179"/>
                                        </p:tgtEl>
                                      </p:cBhvr>
                                    </p:animEffect>
                                    <p:set>
                                      <p:cBhvr>
                                        <p:cTn id="13" dur="1" fill="hold">
                                          <p:stCondLst>
                                            <p:cond delay="1999"/>
                                          </p:stCondLst>
                                        </p:cTn>
                                        <p:tgtEl>
                                          <p:spTgt spid="92179"/>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92177"/>
                                        </p:tgtEl>
                                        <p:attrNameLst>
                                          <p:attrName>style.visibility</p:attrName>
                                        </p:attrNameLst>
                                      </p:cBhvr>
                                      <p:to>
                                        <p:strVal val="visible"/>
                                      </p:to>
                                    </p:set>
                                    <p:animEffect transition="in" filter="barn(inHorizontal)">
                                      <p:cBhvr>
                                        <p:cTn id="18" dur="500"/>
                                        <p:tgtEl>
                                          <p:spTgt spid="9217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92178"/>
                                        </p:tgtEl>
                                        <p:attrNameLst>
                                          <p:attrName>style.visibility</p:attrName>
                                        </p:attrNameLst>
                                      </p:cBhvr>
                                      <p:to>
                                        <p:strVal val="visible"/>
                                      </p:to>
                                    </p:set>
                                    <p:animEffect transition="in" filter="blinds(horizontal)">
                                      <p:cBhvr>
                                        <p:cTn id="23" dur="500"/>
                                        <p:tgtEl>
                                          <p:spTgt spid="9217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92179"/>
                                        </p:tgtEl>
                                        <p:attrNameLst>
                                          <p:attrName>style.visibility</p:attrName>
                                        </p:attrNameLst>
                                      </p:cBhvr>
                                      <p:to>
                                        <p:strVal val="visible"/>
                                      </p:to>
                                    </p:set>
                                    <p:animEffect transition="in" filter="wipe(down)">
                                      <p:cBhvr>
                                        <p:cTn id="28" dur="500"/>
                                        <p:tgtEl>
                                          <p:spTgt spid="92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7" grpId="0" animBg="1"/>
      <p:bldP spid="92177" grpId="1" animBg="1"/>
      <p:bldP spid="92179" grpId="0" animBg="1"/>
      <p:bldP spid="92179"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3" name="Rectangle 9"/>
          <p:cNvSpPr>
            <a:spLocks noChangeArrowheads="1"/>
          </p:cNvSpPr>
          <p:nvPr/>
        </p:nvSpPr>
        <p:spPr bwMode="auto">
          <a:xfrm>
            <a:off x="304800" y="762001"/>
            <a:ext cx="11277600" cy="45243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600" i="1"/>
              <a:t>+ Đứng ngay dậy</a:t>
            </a:r>
          </a:p>
          <a:p>
            <a:r>
              <a:rPr lang="en-US" sz="3600" i="1"/>
              <a:t>+ Nhìn thẳng vào kẻ định xâm hại tình dục</a:t>
            </a:r>
          </a:p>
          <a:p>
            <a:r>
              <a:rPr lang="en-US" sz="3600" i="1"/>
              <a:t>+ Lùi ra xa đủ để kẻ đó không với tay được đến người mình.</a:t>
            </a:r>
          </a:p>
          <a:p>
            <a:r>
              <a:rPr lang="en-US" sz="3600" i="1"/>
              <a:t>+ Nói to/hét to và kiên quyết: Không! Hãy dừng lại! Tôi không cho phép! Tôi không muốn! Nếu không dừng lại, tôi sẽ mách với mọi người …</a:t>
            </a:r>
          </a:p>
          <a:p>
            <a:r>
              <a:rPr lang="en-US" sz="3600" i="1"/>
              <a:t>Có thể nhắc lại lần nữa, nếu thấy cần thiết</a:t>
            </a:r>
          </a:p>
          <a:p>
            <a:r>
              <a:rPr lang="en-US" sz="3600" i="1"/>
              <a:t> + Bỏ đi ngay</a:t>
            </a:r>
          </a:p>
        </p:txBody>
      </p:sp>
    </p:spTree>
    <p:extLst>
      <p:ext uri="{BB962C8B-B14F-4D97-AF65-F5344CB8AC3E}">
        <p14:creationId xmlns:p14="http://schemas.microsoft.com/office/powerpoint/2010/main" val="20737399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xit" presetSubtype="0" fill="hold" grpId="0" nodeType="withEffect">
                                  <p:stCondLst>
                                    <p:cond delay="0"/>
                                  </p:stCondLst>
                                  <p:childTnLst>
                                    <p:anim to="" calcmode="lin" valueType="num">
                                      <p:cBhvr>
                                        <p:cTn id="6" dur="1"/>
                                        <p:tgtEl>
                                          <p:spTgt spid="98313"/>
                                        </p:tgtEl>
                                        <p:attrNameLst>
                                          <p:attrName/>
                                        </p:attrNameLst>
                                      </p:cBhvr>
                                    </p:anim>
                                    <p:set>
                                      <p:cBhvr>
                                        <p:cTn id="7" dur="1" fill="hold">
                                          <p:stCondLst>
                                            <p:cond delay="0"/>
                                          </p:stCondLst>
                                        </p:cTn>
                                        <p:tgtEl>
                                          <p:spTgt spid="9831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1" nodeType="clickEffect">
                                  <p:stCondLst>
                                    <p:cond delay="0"/>
                                  </p:stCondLst>
                                  <p:childTnLst>
                                    <p:set>
                                      <p:cBhvr>
                                        <p:cTn id="11" dur="1" fill="hold">
                                          <p:stCondLst>
                                            <p:cond delay="0"/>
                                          </p:stCondLst>
                                        </p:cTn>
                                        <p:tgtEl>
                                          <p:spTgt spid="98313"/>
                                        </p:tgtEl>
                                        <p:attrNameLst>
                                          <p:attrName>style.visibility</p:attrName>
                                        </p:attrNameLst>
                                      </p:cBhvr>
                                      <p:to>
                                        <p:strVal val="visible"/>
                                      </p:to>
                                    </p:set>
                                    <p:anim calcmode="lin" valueType="num">
                                      <p:cBhvr additive="base">
                                        <p:cTn id="12" dur="5000" fill="hold"/>
                                        <p:tgtEl>
                                          <p:spTgt spid="98313"/>
                                        </p:tgtEl>
                                        <p:attrNameLst>
                                          <p:attrName>ppt_x</p:attrName>
                                        </p:attrNameLst>
                                      </p:cBhvr>
                                      <p:tavLst>
                                        <p:tav tm="0">
                                          <p:val>
                                            <p:strVal val="#ppt_x"/>
                                          </p:val>
                                        </p:tav>
                                        <p:tav tm="100000">
                                          <p:val>
                                            <p:strVal val="#ppt_x"/>
                                          </p:val>
                                        </p:tav>
                                      </p:tavLst>
                                    </p:anim>
                                    <p:anim calcmode="lin" valueType="num">
                                      <p:cBhvr additive="base">
                                        <p:cTn id="13" dur="5000" fill="hold"/>
                                        <p:tgtEl>
                                          <p:spTgt spid="983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3" grpId="0" animBg="1"/>
      <p:bldP spid="98313"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9" name="Picture 11" descr="ANd9GcQbwT3kj5SlaTKJL5wngi1XG1Tk_g-MMbJfB8hzkkW0hg5MGN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6131"/>
            <a:ext cx="11582400" cy="6586451"/>
          </a:xfrm>
          <a:prstGeom prst="rect">
            <a:avLst/>
          </a:prstGeom>
          <a:noFill/>
          <a:extLst>
            <a:ext uri="{909E8E84-426E-40DD-AFC4-6F175D3DCCD1}">
              <a14:hiddenFill xmlns:a14="http://schemas.microsoft.com/office/drawing/2010/main">
                <a:solidFill>
                  <a:srgbClr val="FFFFFF"/>
                </a:solidFill>
              </a14:hiddenFill>
            </a:ext>
          </a:extLst>
        </p:spPr>
      </p:pic>
      <p:sp>
        <p:nvSpPr>
          <p:cNvPr id="114700" name="Text Box 12"/>
          <p:cNvSpPr txBox="1">
            <a:spLocks noChangeArrowheads="1"/>
          </p:cNvSpPr>
          <p:nvPr/>
        </p:nvSpPr>
        <p:spPr bwMode="auto">
          <a:xfrm>
            <a:off x="437803" y="964276"/>
            <a:ext cx="6096000" cy="48013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u="sng"/>
              <a:t>Tình huống 2:</a:t>
            </a:r>
          </a:p>
          <a:p>
            <a:pPr>
              <a:spcBef>
                <a:spcPct val="50000"/>
              </a:spcBef>
            </a:pPr>
            <a:r>
              <a:rPr lang="en-US" sz="3600"/>
              <a:t>Nam là học sinh lớp 6,một hôm trên đường đi học về,đang đi trên vỉa hè thì có một người đàn ông rà xe theo Nam,bảo Nam lên xe để ông ấy chở về,Nam thấy bất an lắm,vì Nam không quen ông ấy.</a:t>
            </a:r>
          </a:p>
        </p:txBody>
      </p:sp>
      <p:sp>
        <p:nvSpPr>
          <p:cNvPr id="114701" name="AutoShape 13"/>
          <p:cNvSpPr>
            <a:spLocks noChangeArrowheads="1"/>
          </p:cNvSpPr>
          <p:nvPr/>
        </p:nvSpPr>
        <p:spPr bwMode="auto">
          <a:xfrm>
            <a:off x="7721600" y="609600"/>
            <a:ext cx="3759200" cy="3962400"/>
          </a:xfrm>
          <a:prstGeom prst="cloudCallout">
            <a:avLst>
              <a:gd name="adj1" fmla="val -114810"/>
              <a:gd name="adj2" fmla="val 101830"/>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3600" dirty="0">
                <a:solidFill>
                  <a:srgbClr val="FF0000"/>
                </a:solidFill>
              </a:rPr>
              <a:t>Nam </a:t>
            </a:r>
            <a:r>
              <a:rPr lang="en-US" sz="3600" dirty="0" err="1">
                <a:solidFill>
                  <a:srgbClr val="FF0000"/>
                </a:solidFill>
              </a:rPr>
              <a:t>phải</a:t>
            </a:r>
            <a:r>
              <a:rPr lang="en-US" sz="3600" dirty="0">
                <a:solidFill>
                  <a:srgbClr val="FF0000"/>
                </a:solidFill>
              </a:rPr>
              <a:t> </a:t>
            </a:r>
            <a:r>
              <a:rPr lang="en-US" sz="3600" dirty="0" err="1">
                <a:solidFill>
                  <a:srgbClr val="FF0000"/>
                </a:solidFill>
              </a:rPr>
              <a:t>xử</a:t>
            </a:r>
            <a:r>
              <a:rPr lang="en-US" sz="3600" dirty="0">
                <a:solidFill>
                  <a:srgbClr val="FF0000"/>
                </a:solidFill>
              </a:rPr>
              <a:t> </a:t>
            </a:r>
            <a:r>
              <a:rPr lang="en-US" sz="3600" dirty="0" err="1">
                <a:solidFill>
                  <a:srgbClr val="FF0000"/>
                </a:solidFill>
              </a:rPr>
              <a:t>trí</a:t>
            </a:r>
            <a:r>
              <a:rPr lang="en-US" sz="3600" dirty="0">
                <a:solidFill>
                  <a:srgbClr val="FF0000"/>
                </a:solidFill>
              </a:rPr>
              <a:t> </a:t>
            </a:r>
            <a:r>
              <a:rPr lang="en-US" sz="3600" dirty="0" err="1">
                <a:solidFill>
                  <a:srgbClr val="FF0000"/>
                </a:solidFill>
              </a:rPr>
              <a:t>như</a:t>
            </a:r>
            <a:r>
              <a:rPr lang="en-US" sz="3600" dirty="0">
                <a:solidFill>
                  <a:srgbClr val="FF0000"/>
                </a:solidFill>
              </a:rPr>
              <a:t> </a:t>
            </a:r>
            <a:r>
              <a:rPr lang="en-US" sz="3600" dirty="0" err="1">
                <a:solidFill>
                  <a:srgbClr val="FF0000"/>
                </a:solidFill>
              </a:rPr>
              <a:t>thế</a:t>
            </a:r>
            <a:r>
              <a:rPr lang="en-US" sz="3600" dirty="0">
                <a:solidFill>
                  <a:srgbClr val="FF0000"/>
                </a:solidFill>
              </a:rPr>
              <a:t> </a:t>
            </a:r>
            <a:r>
              <a:rPr lang="en-US" sz="3600" dirty="0" err="1">
                <a:solidFill>
                  <a:srgbClr val="FF0000"/>
                </a:solidFill>
              </a:rPr>
              <a:t>nào</a:t>
            </a:r>
            <a:r>
              <a:rPr lang="en-US" sz="3600" dirty="0">
                <a:solidFill>
                  <a:srgbClr val="FF0000"/>
                </a:solidFill>
              </a:rPr>
              <a:t> </a:t>
            </a:r>
            <a:r>
              <a:rPr lang="en-US" sz="3600" dirty="0" err="1">
                <a:solidFill>
                  <a:srgbClr val="FF0000"/>
                </a:solidFill>
              </a:rPr>
              <a:t>đây</a:t>
            </a:r>
            <a:r>
              <a:rPr lang="en-US" sz="3600" dirty="0">
                <a:solidFill>
                  <a:srgbClr val="FF0000"/>
                </a:solidFill>
              </a:rPr>
              <a:t>?</a:t>
            </a:r>
          </a:p>
        </p:txBody>
      </p:sp>
    </p:spTree>
    <p:extLst>
      <p:ext uri="{BB962C8B-B14F-4D97-AF65-F5344CB8AC3E}">
        <p14:creationId xmlns:p14="http://schemas.microsoft.com/office/powerpoint/2010/main" val="3551717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xit" presetSubtype="0" fill="hold" grpId="0" nodeType="withEffect">
                                  <p:stCondLst>
                                    <p:cond delay="0"/>
                                  </p:stCondLst>
                                  <p:childTnLst>
                                    <p:anim to="" calcmode="lin" valueType="num">
                                      <p:cBhvr>
                                        <p:cTn id="6" dur="1"/>
                                        <p:tgtEl>
                                          <p:spTgt spid="114700"/>
                                        </p:tgtEl>
                                        <p:attrNameLst>
                                          <p:attrName/>
                                        </p:attrNameLst>
                                      </p:cBhvr>
                                    </p:anim>
                                    <p:set>
                                      <p:cBhvr>
                                        <p:cTn id="7" dur="1" fill="hold">
                                          <p:stCondLst>
                                            <p:cond delay="0"/>
                                          </p:stCondLst>
                                        </p:cTn>
                                        <p:tgtEl>
                                          <p:spTgt spid="114700"/>
                                        </p:tgtEl>
                                        <p:attrNameLst>
                                          <p:attrName>style.visibility</p:attrName>
                                        </p:attrNameLst>
                                      </p:cBhvr>
                                      <p:to>
                                        <p:strVal val="hidden"/>
                                      </p:to>
                                    </p:set>
                                  </p:childTnLst>
                                </p:cTn>
                              </p:par>
                              <p:par>
                                <p:cTn id="8" presetID="24" presetClass="exit" presetSubtype="0" fill="hold" grpId="0" nodeType="withEffect">
                                  <p:stCondLst>
                                    <p:cond delay="0"/>
                                  </p:stCondLst>
                                  <p:childTnLst>
                                    <p:anim to="" calcmode="lin" valueType="num">
                                      <p:cBhvr>
                                        <p:cTn id="9" dur="1"/>
                                        <p:tgtEl>
                                          <p:spTgt spid="114701"/>
                                        </p:tgtEl>
                                        <p:attrNameLst>
                                          <p:attrName/>
                                        </p:attrNameLst>
                                      </p:cBhvr>
                                    </p:anim>
                                    <p:set>
                                      <p:cBhvr>
                                        <p:cTn id="10" dur="1" fill="hold">
                                          <p:stCondLst>
                                            <p:cond delay="0"/>
                                          </p:stCondLst>
                                        </p:cTn>
                                        <p:tgtEl>
                                          <p:spTgt spid="114701"/>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ntr" presetSubtype="0" fill="hold" grpId="1" nodeType="clickEffect">
                                  <p:stCondLst>
                                    <p:cond delay="0"/>
                                  </p:stCondLst>
                                  <p:childTnLst>
                                    <p:set>
                                      <p:cBhvr>
                                        <p:cTn id="14" dur="1" fill="hold">
                                          <p:stCondLst>
                                            <p:cond delay="0"/>
                                          </p:stCondLst>
                                        </p:cTn>
                                        <p:tgtEl>
                                          <p:spTgt spid="114700"/>
                                        </p:tgtEl>
                                        <p:attrNameLst>
                                          <p:attrName>style.visibility</p:attrName>
                                        </p:attrNameLst>
                                      </p:cBhvr>
                                      <p:to>
                                        <p:strVal val="visible"/>
                                      </p:to>
                                    </p:set>
                                    <p:animEffect transition="in" filter="wedge">
                                      <p:cBhvr>
                                        <p:cTn id="15" dur="2000"/>
                                        <p:tgtEl>
                                          <p:spTgt spid="11470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0" presetClass="entr" presetSubtype="0" fill="hold" grpId="1" nodeType="clickEffect">
                                  <p:stCondLst>
                                    <p:cond delay="0"/>
                                  </p:stCondLst>
                                  <p:childTnLst>
                                    <p:set>
                                      <p:cBhvr>
                                        <p:cTn id="19" dur="1" fill="hold">
                                          <p:stCondLst>
                                            <p:cond delay="0"/>
                                          </p:stCondLst>
                                        </p:cTn>
                                        <p:tgtEl>
                                          <p:spTgt spid="114701"/>
                                        </p:tgtEl>
                                        <p:attrNameLst>
                                          <p:attrName>style.visibility</p:attrName>
                                        </p:attrNameLst>
                                      </p:cBhvr>
                                      <p:to>
                                        <p:strVal val="visible"/>
                                      </p:to>
                                    </p:set>
                                    <p:animEffect transition="in" filter="wedge">
                                      <p:cBhvr>
                                        <p:cTn id="20" dur="2000"/>
                                        <p:tgtEl>
                                          <p:spTgt spid="114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0" grpId="0" animBg="1"/>
      <p:bldP spid="114700" grpId="1" animBg="1"/>
      <p:bldP spid="114701" grpId="0" animBg="1"/>
      <p:bldP spid="114701"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8" name="Picture 12" descr="ANd9GcR9dUEyrA7B_Ekngt-pb7DhCVvLg9bkBkP_9vgOT5-2N2xP5p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 y="304800"/>
            <a:ext cx="11379200" cy="6324600"/>
          </a:xfrm>
          <a:prstGeom prst="rect">
            <a:avLst/>
          </a:prstGeom>
          <a:noFill/>
          <a:extLst>
            <a:ext uri="{909E8E84-426E-40DD-AFC4-6F175D3DCCD1}">
              <a14:hiddenFill xmlns:a14="http://schemas.microsoft.com/office/drawing/2010/main">
                <a:solidFill>
                  <a:srgbClr val="FFFFFF"/>
                </a:solidFill>
              </a14:hiddenFill>
            </a:ext>
          </a:extLst>
        </p:spPr>
      </p:pic>
      <p:sp>
        <p:nvSpPr>
          <p:cNvPr id="111629" name="AutoShape 13"/>
          <p:cNvSpPr>
            <a:spLocks noChangeArrowheads="1"/>
          </p:cNvSpPr>
          <p:nvPr/>
        </p:nvSpPr>
        <p:spPr bwMode="auto">
          <a:xfrm>
            <a:off x="304800" y="304800"/>
            <a:ext cx="5486400" cy="6019800"/>
          </a:xfrm>
          <a:prstGeom prst="wedgeEllipseCallout">
            <a:avLst>
              <a:gd name="adj1" fmla="val -44292"/>
              <a:gd name="adj2" fmla="val 52032"/>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r>
              <a:rPr lang="en-US" sz="3600" dirty="0" err="1">
                <a:cs typeface="Times New Roman" pitchFamily="18" charset="0"/>
              </a:rPr>
              <a:t>Trả</a:t>
            </a:r>
            <a:r>
              <a:rPr lang="en-US" sz="3600" dirty="0">
                <a:cs typeface="Times New Roman" pitchFamily="18" charset="0"/>
              </a:rPr>
              <a:t> </a:t>
            </a:r>
            <a:r>
              <a:rPr lang="en-US" sz="3600" dirty="0" err="1">
                <a:cs typeface="Times New Roman" pitchFamily="18" charset="0"/>
              </a:rPr>
              <a:t>lời</a:t>
            </a:r>
            <a:r>
              <a:rPr lang="en-US" sz="3600" dirty="0">
                <a:cs typeface="Times New Roman" pitchFamily="18" charset="0"/>
              </a:rPr>
              <a:t> </a:t>
            </a:r>
            <a:r>
              <a:rPr lang="en-US" sz="3600" dirty="0" err="1">
                <a:cs typeface="Times New Roman" pitchFamily="18" charset="0"/>
              </a:rPr>
              <a:t>dứt</a:t>
            </a:r>
            <a:r>
              <a:rPr lang="en-US" sz="3600" dirty="0">
                <a:cs typeface="Times New Roman" pitchFamily="18" charset="0"/>
              </a:rPr>
              <a:t> </a:t>
            </a:r>
            <a:r>
              <a:rPr lang="en-US" sz="3600" dirty="0" err="1">
                <a:cs typeface="Times New Roman" pitchFamily="18" charset="0"/>
              </a:rPr>
              <a:t>khoát</a:t>
            </a:r>
            <a:r>
              <a:rPr lang="en-US" sz="3600" dirty="0">
                <a:cs typeface="Times New Roman" pitchFamily="18" charset="0"/>
              </a:rPr>
              <a:t>: </a:t>
            </a:r>
            <a:r>
              <a:rPr lang="en-US" sz="3600" dirty="0" err="1">
                <a:cs typeface="Times New Roman" pitchFamily="18" charset="0"/>
              </a:rPr>
              <a:t>Nhà</a:t>
            </a:r>
            <a:r>
              <a:rPr lang="en-US" sz="3600" dirty="0">
                <a:cs typeface="Times New Roman" pitchFamily="18" charset="0"/>
              </a:rPr>
              <a:t> </a:t>
            </a:r>
            <a:r>
              <a:rPr lang="en-US" sz="3600" dirty="0" err="1">
                <a:cs typeface="Times New Roman" pitchFamily="18" charset="0"/>
              </a:rPr>
              <a:t>cháu</a:t>
            </a:r>
            <a:r>
              <a:rPr lang="en-US" sz="3600" dirty="0">
                <a:cs typeface="Times New Roman" pitchFamily="18" charset="0"/>
              </a:rPr>
              <a:t> ở </a:t>
            </a:r>
            <a:r>
              <a:rPr lang="en-US" sz="3600" dirty="0" err="1">
                <a:cs typeface="Times New Roman" pitchFamily="18" charset="0"/>
              </a:rPr>
              <a:t>gần</a:t>
            </a:r>
            <a:r>
              <a:rPr lang="en-US" sz="3600" dirty="0">
                <a:cs typeface="Times New Roman" pitchFamily="18" charset="0"/>
              </a:rPr>
              <a:t> </a:t>
            </a:r>
            <a:r>
              <a:rPr lang="en-US" sz="3600" dirty="0" err="1">
                <a:cs typeface="Times New Roman" pitchFamily="18" charset="0"/>
              </a:rPr>
              <a:t>đây,Mẹ</a:t>
            </a:r>
            <a:r>
              <a:rPr lang="en-US" sz="3600" dirty="0">
                <a:cs typeface="Times New Roman" pitchFamily="18" charset="0"/>
              </a:rPr>
              <a:t> </a:t>
            </a:r>
            <a:r>
              <a:rPr lang="en-US" sz="3600" dirty="0" err="1">
                <a:cs typeface="Times New Roman" pitchFamily="18" charset="0"/>
              </a:rPr>
              <a:t>cháu</a:t>
            </a:r>
            <a:r>
              <a:rPr lang="en-US" sz="3600" dirty="0">
                <a:cs typeface="Times New Roman" pitchFamily="18" charset="0"/>
              </a:rPr>
              <a:t> </a:t>
            </a:r>
            <a:r>
              <a:rPr lang="en-US" sz="3600" dirty="0" err="1">
                <a:cs typeface="Times New Roman" pitchFamily="18" charset="0"/>
              </a:rPr>
              <a:t>sắp</a:t>
            </a:r>
            <a:r>
              <a:rPr lang="en-US" sz="3600" dirty="0">
                <a:cs typeface="Times New Roman" pitchFamily="18" charset="0"/>
              </a:rPr>
              <a:t> </a:t>
            </a:r>
            <a:r>
              <a:rPr lang="en-US" sz="3600" dirty="0" err="1">
                <a:cs typeface="Times New Roman" pitchFamily="18" charset="0"/>
              </a:rPr>
              <a:t>đến</a:t>
            </a:r>
            <a:r>
              <a:rPr lang="en-US" sz="3600" dirty="0">
                <a:cs typeface="Times New Roman" pitchFamily="18" charset="0"/>
              </a:rPr>
              <a:t> </a:t>
            </a:r>
            <a:r>
              <a:rPr lang="en-US" sz="3600" dirty="0" err="1">
                <a:cs typeface="Times New Roman" pitchFamily="18" charset="0"/>
              </a:rPr>
              <a:t>đón</a:t>
            </a:r>
            <a:r>
              <a:rPr lang="en-US" sz="3600" dirty="0">
                <a:cs typeface="Times New Roman" pitchFamily="18" charset="0"/>
              </a:rPr>
              <a:t> </a:t>
            </a:r>
            <a:r>
              <a:rPr lang="en-US" sz="3600" dirty="0" err="1">
                <a:cs typeface="Times New Roman" pitchFamily="18" charset="0"/>
              </a:rPr>
              <a:t>cháu</a:t>
            </a:r>
            <a:r>
              <a:rPr lang="en-US" sz="3600" dirty="0">
                <a:cs typeface="Times New Roman" pitchFamily="18" charset="0"/>
              </a:rPr>
              <a:t>, </a:t>
            </a:r>
            <a:r>
              <a:rPr lang="en-US" sz="3600" dirty="0" err="1">
                <a:cs typeface="Times New Roman" pitchFamily="18" charset="0"/>
              </a:rPr>
              <a:t>Cháu</a:t>
            </a:r>
            <a:r>
              <a:rPr lang="en-US" sz="3600" dirty="0">
                <a:cs typeface="Times New Roman" pitchFamily="18" charset="0"/>
              </a:rPr>
              <a:t> </a:t>
            </a:r>
            <a:r>
              <a:rPr lang="en-US" sz="3600" dirty="0" err="1">
                <a:cs typeface="Times New Roman" pitchFamily="18" charset="0"/>
              </a:rPr>
              <a:t>sẽ</a:t>
            </a:r>
            <a:r>
              <a:rPr lang="en-US" sz="3600" dirty="0">
                <a:cs typeface="Times New Roman" pitchFamily="18" charset="0"/>
              </a:rPr>
              <a:t> </a:t>
            </a:r>
            <a:r>
              <a:rPr lang="en-US" sz="3600" dirty="0" err="1">
                <a:cs typeface="Times New Roman" pitchFamily="18" charset="0"/>
              </a:rPr>
              <a:t>hét</a:t>
            </a:r>
            <a:r>
              <a:rPr lang="en-US" sz="3600" dirty="0">
                <a:cs typeface="Times New Roman" pitchFamily="18" charset="0"/>
              </a:rPr>
              <a:t> </a:t>
            </a:r>
            <a:r>
              <a:rPr lang="en-US" sz="3600" dirty="0" err="1">
                <a:cs typeface="Times New Roman" pitchFamily="18" charset="0"/>
              </a:rPr>
              <a:t>lên</a:t>
            </a:r>
            <a:r>
              <a:rPr lang="en-US" sz="3600" dirty="0">
                <a:cs typeface="Times New Roman" pitchFamily="18" charset="0"/>
              </a:rPr>
              <a:t> </a:t>
            </a:r>
            <a:r>
              <a:rPr lang="en-US" sz="3600" dirty="0" err="1">
                <a:cs typeface="Times New Roman" pitchFamily="18" charset="0"/>
              </a:rPr>
              <a:t>nếu</a:t>
            </a:r>
            <a:r>
              <a:rPr lang="en-US" sz="3600" dirty="0">
                <a:cs typeface="Times New Roman" pitchFamily="18" charset="0"/>
              </a:rPr>
              <a:t> </a:t>
            </a:r>
            <a:r>
              <a:rPr lang="en-US" sz="3600" dirty="0" err="1">
                <a:cs typeface="Times New Roman" pitchFamily="18" charset="0"/>
              </a:rPr>
              <a:t>ông</a:t>
            </a:r>
            <a:r>
              <a:rPr lang="en-US" sz="3600" dirty="0">
                <a:cs typeface="Times New Roman" pitchFamily="18" charset="0"/>
              </a:rPr>
              <a:t> </a:t>
            </a:r>
            <a:r>
              <a:rPr lang="en-US" sz="3600" dirty="0" err="1">
                <a:cs typeface="Times New Roman" pitchFamily="18" charset="0"/>
              </a:rPr>
              <a:t>vẫn</a:t>
            </a:r>
            <a:r>
              <a:rPr lang="en-US" sz="3600" dirty="0">
                <a:cs typeface="Times New Roman" pitchFamily="18" charset="0"/>
              </a:rPr>
              <a:t> </a:t>
            </a:r>
            <a:r>
              <a:rPr lang="en-US" sz="3600" dirty="0" err="1">
                <a:cs typeface="Times New Roman" pitchFamily="18" charset="0"/>
              </a:rPr>
              <a:t>làm</a:t>
            </a:r>
            <a:r>
              <a:rPr lang="en-US" sz="3600" dirty="0">
                <a:cs typeface="Times New Roman" pitchFamily="18" charset="0"/>
              </a:rPr>
              <a:t> </a:t>
            </a:r>
            <a:r>
              <a:rPr lang="en-US" sz="3600" dirty="0" err="1">
                <a:cs typeface="Times New Roman" pitchFamily="18" charset="0"/>
              </a:rPr>
              <a:t>phiền</a:t>
            </a:r>
            <a:r>
              <a:rPr lang="en-US" sz="3600" dirty="0">
                <a:cs typeface="Times New Roman" pitchFamily="18" charset="0"/>
              </a:rPr>
              <a:t> </a:t>
            </a:r>
            <a:r>
              <a:rPr lang="en-US" sz="3600" dirty="0" err="1">
                <a:cs typeface="Times New Roman" pitchFamily="18" charset="0"/>
              </a:rPr>
              <a:t>cháu</a:t>
            </a:r>
            <a:r>
              <a:rPr lang="en-US" sz="3600" dirty="0">
                <a:cs typeface="Times New Roman" pitchFamily="18" charset="0"/>
              </a:rPr>
              <a:t>!</a:t>
            </a:r>
          </a:p>
        </p:txBody>
      </p:sp>
      <p:pic>
        <p:nvPicPr>
          <p:cNvPr id="111630" name="Picture 14" descr="ANd9GcQcV8WH2Dbk_QQaGVL9oMT21S3QN4kyqaisQSaBM8WTqNP1wF5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304800"/>
            <a:ext cx="6299200" cy="6324600"/>
          </a:xfrm>
          <a:prstGeom prst="rect">
            <a:avLst/>
          </a:prstGeom>
          <a:noFill/>
          <a:extLst>
            <a:ext uri="{909E8E84-426E-40DD-AFC4-6F175D3DCCD1}">
              <a14:hiddenFill xmlns:a14="http://schemas.microsoft.com/office/drawing/2010/main">
                <a:solidFill>
                  <a:srgbClr val="FFFFFF"/>
                </a:solidFill>
              </a14:hiddenFill>
            </a:ext>
          </a:extLst>
        </p:spPr>
      </p:pic>
      <p:sp>
        <p:nvSpPr>
          <p:cNvPr id="111631" name="Text Box 15"/>
          <p:cNvSpPr txBox="1">
            <a:spLocks noChangeArrowheads="1"/>
          </p:cNvSpPr>
          <p:nvPr/>
        </p:nvSpPr>
        <p:spPr bwMode="auto">
          <a:xfrm>
            <a:off x="6197600" y="685801"/>
            <a:ext cx="2844800" cy="954107"/>
          </a:xfrm>
          <a:prstGeom prst="rect">
            <a:avLst/>
          </a:prstGeom>
          <a:solidFill>
            <a:srgbClr val="FFFFFF"/>
          </a:solidFill>
          <a:ln w="9525">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a:t>Ông sẽ cho cháu quá giang!</a:t>
            </a:r>
          </a:p>
        </p:txBody>
      </p:sp>
      <p:sp>
        <p:nvSpPr>
          <p:cNvPr id="111632" name="Oval 16"/>
          <p:cNvSpPr>
            <a:spLocks noChangeArrowheads="1"/>
          </p:cNvSpPr>
          <p:nvPr/>
        </p:nvSpPr>
        <p:spPr bwMode="auto">
          <a:xfrm>
            <a:off x="9042400" y="685800"/>
            <a:ext cx="2540000" cy="19812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dirty="0" err="1"/>
              <a:t>Cứu</a:t>
            </a:r>
            <a:r>
              <a:rPr lang="en-US" dirty="0"/>
              <a:t>!</a:t>
            </a:r>
          </a:p>
          <a:p>
            <a:pPr algn="ctr"/>
            <a:r>
              <a:rPr lang="en-US" dirty="0" err="1"/>
              <a:t>Sexboy</a:t>
            </a:r>
            <a:endParaRPr lang="en-US" dirty="0"/>
          </a:p>
        </p:txBody>
      </p:sp>
      <p:sp>
        <p:nvSpPr>
          <p:cNvPr id="111633" name="Oval 17"/>
          <p:cNvSpPr>
            <a:spLocks noChangeArrowheads="1"/>
          </p:cNvSpPr>
          <p:nvPr/>
        </p:nvSpPr>
        <p:spPr bwMode="auto">
          <a:xfrm>
            <a:off x="10769600" y="5791200"/>
            <a:ext cx="1117600" cy="838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15</a:t>
            </a:r>
          </a:p>
        </p:txBody>
      </p:sp>
    </p:spTree>
    <p:extLst>
      <p:ext uri="{BB962C8B-B14F-4D97-AF65-F5344CB8AC3E}">
        <p14:creationId xmlns:p14="http://schemas.microsoft.com/office/powerpoint/2010/main" val="5151404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grpId="0" nodeType="withEffect">
                                  <p:stCondLst>
                                    <p:cond delay="0"/>
                                  </p:stCondLst>
                                  <p:childTnLst>
                                    <p:animEffect transition="out" filter="fade">
                                      <p:cBhvr>
                                        <p:cTn id="6" dur="2000"/>
                                        <p:tgtEl>
                                          <p:spTgt spid="111629"/>
                                        </p:tgtEl>
                                      </p:cBhvr>
                                    </p:animEffect>
                                    <p:set>
                                      <p:cBhvr>
                                        <p:cTn id="7" dur="1" fill="hold">
                                          <p:stCondLst>
                                            <p:cond delay="1999"/>
                                          </p:stCondLst>
                                        </p:cTn>
                                        <p:tgtEl>
                                          <p:spTgt spid="11162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111630"/>
                                        </p:tgtEl>
                                      </p:cBhvr>
                                    </p:animEffect>
                                    <p:set>
                                      <p:cBhvr>
                                        <p:cTn id="10" dur="1" fill="hold">
                                          <p:stCondLst>
                                            <p:cond delay="1999"/>
                                          </p:stCondLst>
                                        </p:cTn>
                                        <p:tgtEl>
                                          <p:spTgt spid="11163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2000"/>
                                        <p:tgtEl>
                                          <p:spTgt spid="111631"/>
                                        </p:tgtEl>
                                      </p:cBhvr>
                                    </p:animEffect>
                                    <p:set>
                                      <p:cBhvr>
                                        <p:cTn id="13" dur="1" fill="hold">
                                          <p:stCondLst>
                                            <p:cond delay="1999"/>
                                          </p:stCondLst>
                                        </p:cTn>
                                        <p:tgtEl>
                                          <p:spTgt spid="11163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111632"/>
                                        </p:tgtEl>
                                      </p:cBhvr>
                                    </p:animEffect>
                                    <p:set>
                                      <p:cBhvr>
                                        <p:cTn id="16" dur="1" fill="hold">
                                          <p:stCondLst>
                                            <p:cond delay="1999"/>
                                          </p:stCondLst>
                                        </p:cTn>
                                        <p:tgtEl>
                                          <p:spTgt spid="111632"/>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16" fill="hold" nodeType="clickEffect">
                                  <p:stCondLst>
                                    <p:cond delay="0"/>
                                  </p:stCondLst>
                                  <p:childTnLst>
                                    <p:set>
                                      <p:cBhvr>
                                        <p:cTn id="20" dur="1" fill="hold">
                                          <p:stCondLst>
                                            <p:cond delay="0"/>
                                          </p:stCondLst>
                                        </p:cTn>
                                        <p:tgtEl>
                                          <p:spTgt spid="111630"/>
                                        </p:tgtEl>
                                        <p:attrNameLst>
                                          <p:attrName>style.visibility</p:attrName>
                                        </p:attrNameLst>
                                      </p:cBhvr>
                                      <p:to>
                                        <p:strVal val="visible"/>
                                      </p:to>
                                    </p:set>
                                    <p:animEffect transition="in" filter="box(in)">
                                      <p:cBhvr>
                                        <p:cTn id="21" dur="500"/>
                                        <p:tgtEl>
                                          <p:spTgt spid="11163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fill="hold" grpId="1" nodeType="clickEffect">
                                  <p:stCondLst>
                                    <p:cond delay="0"/>
                                  </p:stCondLst>
                                  <p:childTnLst>
                                    <p:set>
                                      <p:cBhvr>
                                        <p:cTn id="25" dur="1" fill="hold">
                                          <p:stCondLst>
                                            <p:cond delay="0"/>
                                          </p:stCondLst>
                                        </p:cTn>
                                        <p:tgtEl>
                                          <p:spTgt spid="111631"/>
                                        </p:tgtEl>
                                        <p:attrNameLst>
                                          <p:attrName>style.visibility</p:attrName>
                                        </p:attrNameLst>
                                      </p:cBhvr>
                                      <p:to>
                                        <p:strVal val="visible"/>
                                      </p:to>
                                    </p:set>
                                    <p:animEffect transition="in" filter="box(in)">
                                      <p:cBhvr>
                                        <p:cTn id="26" dur="500"/>
                                        <p:tgtEl>
                                          <p:spTgt spid="11163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grpId="1" nodeType="clickEffect">
                                  <p:stCondLst>
                                    <p:cond delay="0"/>
                                  </p:stCondLst>
                                  <p:childTnLst>
                                    <p:set>
                                      <p:cBhvr>
                                        <p:cTn id="30" dur="1" fill="hold">
                                          <p:stCondLst>
                                            <p:cond delay="0"/>
                                          </p:stCondLst>
                                        </p:cTn>
                                        <p:tgtEl>
                                          <p:spTgt spid="111632"/>
                                        </p:tgtEl>
                                        <p:attrNameLst>
                                          <p:attrName>style.visibility</p:attrName>
                                        </p:attrNameLst>
                                      </p:cBhvr>
                                      <p:to>
                                        <p:strVal val="visible"/>
                                      </p:to>
                                    </p:set>
                                    <p:animEffect transition="in" filter="checkerboard(across)">
                                      <p:cBhvr>
                                        <p:cTn id="31" dur="500"/>
                                        <p:tgtEl>
                                          <p:spTgt spid="11163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0" presetClass="entr" presetSubtype="0" fill="hold" grpId="1" nodeType="clickEffect">
                                  <p:stCondLst>
                                    <p:cond delay="0"/>
                                  </p:stCondLst>
                                  <p:childTnLst>
                                    <p:set>
                                      <p:cBhvr>
                                        <p:cTn id="35" dur="1" fill="hold">
                                          <p:stCondLst>
                                            <p:cond delay="0"/>
                                          </p:stCondLst>
                                        </p:cTn>
                                        <p:tgtEl>
                                          <p:spTgt spid="111629"/>
                                        </p:tgtEl>
                                        <p:attrNameLst>
                                          <p:attrName>style.visibility</p:attrName>
                                        </p:attrNameLst>
                                      </p:cBhvr>
                                      <p:to>
                                        <p:strVal val="visible"/>
                                      </p:to>
                                    </p:set>
                                    <p:animEffect transition="in" filter="wedge">
                                      <p:cBhvr>
                                        <p:cTn id="36" dur="2000"/>
                                        <p:tgtEl>
                                          <p:spTgt spid="111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9" grpId="0" animBg="1"/>
      <p:bldP spid="111629" grpId="1" animBg="1"/>
      <p:bldP spid="111631" grpId="0" animBg="1"/>
      <p:bldP spid="111631" grpId="1" animBg="1"/>
      <p:bldP spid="111632" grpId="0" animBg="1"/>
      <p:bldP spid="111632"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74" name="Picture 10" descr="ANd9GcTTDFB3EqIeFzqt9ptaDOOu7oSrXeBkGwqaTiY6-eBAOmBhmoPJ9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1582400" cy="6400800"/>
          </a:xfrm>
          <a:prstGeom prst="rect">
            <a:avLst/>
          </a:prstGeom>
          <a:noFill/>
          <a:extLst>
            <a:ext uri="{909E8E84-426E-40DD-AFC4-6F175D3DCCD1}">
              <a14:hiddenFill xmlns:a14="http://schemas.microsoft.com/office/drawing/2010/main">
                <a:solidFill>
                  <a:srgbClr val="FFFFFF"/>
                </a:solidFill>
              </a14:hiddenFill>
            </a:ext>
          </a:extLst>
        </p:spPr>
      </p:pic>
      <p:sp>
        <p:nvSpPr>
          <p:cNvPr id="113675" name="Text Box 11"/>
          <p:cNvSpPr txBox="1">
            <a:spLocks noChangeArrowheads="1"/>
          </p:cNvSpPr>
          <p:nvPr/>
        </p:nvSpPr>
        <p:spPr bwMode="auto">
          <a:xfrm>
            <a:off x="406400" y="381000"/>
            <a:ext cx="6604000" cy="59093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u="sng" dirty="0" err="1"/>
              <a:t>Tình</a:t>
            </a:r>
            <a:r>
              <a:rPr lang="en-US" sz="3600" u="sng" dirty="0"/>
              <a:t> </a:t>
            </a:r>
            <a:r>
              <a:rPr lang="en-US" sz="3600" u="sng" dirty="0" err="1"/>
              <a:t>huống</a:t>
            </a:r>
            <a:r>
              <a:rPr lang="en-US" sz="3600" u="sng" dirty="0"/>
              <a:t> 3:</a:t>
            </a:r>
            <a:r>
              <a:rPr lang="en-US" sz="3600" dirty="0"/>
              <a:t> </a:t>
            </a:r>
          </a:p>
          <a:p>
            <a:pPr>
              <a:spcBef>
                <a:spcPct val="50000"/>
              </a:spcBef>
            </a:pPr>
            <a:r>
              <a:rPr lang="en-US" sz="3600" dirty="0"/>
              <a:t>C </a:t>
            </a:r>
            <a:r>
              <a:rPr lang="en-US" sz="3600" dirty="0" err="1"/>
              <a:t>quen</a:t>
            </a:r>
            <a:r>
              <a:rPr lang="en-US" sz="3600" dirty="0"/>
              <a:t> </a:t>
            </a:r>
            <a:r>
              <a:rPr lang="en-US" sz="3600" dirty="0" err="1"/>
              <a:t>với</a:t>
            </a:r>
            <a:r>
              <a:rPr lang="en-US" sz="3600" dirty="0"/>
              <a:t> </a:t>
            </a:r>
            <a:r>
              <a:rPr lang="en-US" sz="3600" dirty="0" err="1"/>
              <a:t>người</a:t>
            </a:r>
            <a:r>
              <a:rPr lang="en-US" sz="3600" dirty="0"/>
              <a:t> </a:t>
            </a:r>
            <a:r>
              <a:rPr lang="en-US" sz="3600" dirty="0" err="1"/>
              <a:t>bạn</a:t>
            </a:r>
            <a:r>
              <a:rPr lang="en-US" sz="3600" dirty="0"/>
              <a:t> </a:t>
            </a:r>
            <a:r>
              <a:rPr lang="en-US" sz="3600" dirty="0" err="1"/>
              <a:t>trai</a:t>
            </a:r>
            <a:r>
              <a:rPr lang="en-US" sz="3600" dirty="0"/>
              <a:t> qua </a:t>
            </a:r>
            <a:r>
              <a:rPr lang="en-US" sz="3600" dirty="0" err="1"/>
              <a:t>mạng</a:t>
            </a:r>
            <a:r>
              <a:rPr lang="en-US" sz="3600" dirty="0"/>
              <a:t> Chat, </a:t>
            </a:r>
            <a:r>
              <a:rPr lang="en-US" sz="3600" dirty="0" err="1"/>
              <a:t>Những</a:t>
            </a:r>
            <a:r>
              <a:rPr lang="en-US" sz="3600" dirty="0"/>
              <a:t> </a:t>
            </a:r>
            <a:r>
              <a:rPr lang="en-US" sz="3600" dirty="0" err="1"/>
              <a:t>hôm</a:t>
            </a:r>
            <a:r>
              <a:rPr lang="en-US" sz="3600" dirty="0"/>
              <a:t> </a:t>
            </a:r>
            <a:r>
              <a:rPr lang="en-US" sz="3600" dirty="0" err="1"/>
              <a:t>bố</a:t>
            </a:r>
            <a:r>
              <a:rPr lang="en-US" sz="3600" dirty="0"/>
              <a:t> </a:t>
            </a:r>
            <a:r>
              <a:rPr lang="en-US" sz="3600" dirty="0" err="1"/>
              <a:t>mẹ</a:t>
            </a:r>
            <a:r>
              <a:rPr lang="en-US" sz="3600" dirty="0"/>
              <a:t> </a:t>
            </a:r>
            <a:r>
              <a:rPr lang="en-US" sz="3600" dirty="0" err="1"/>
              <a:t>đi</a:t>
            </a:r>
            <a:r>
              <a:rPr lang="en-US" sz="3600" dirty="0"/>
              <a:t> </a:t>
            </a:r>
            <a:r>
              <a:rPr lang="en-US" sz="3600" dirty="0" err="1"/>
              <a:t>vắng</a:t>
            </a:r>
            <a:r>
              <a:rPr lang="en-US" sz="3600" dirty="0"/>
              <a:t>, C </a:t>
            </a:r>
            <a:r>
              <a:rPr lang="en-US" sz="3600" dirty="0" err="1"/>
              <a:t>thường</a:t>
            </a:r>
            <a:r>
              <a:rPr lang="en-US" sz="3600" dirty="0"/>
              <a:t> </a:t>
            </a:r>
            <a:r>
              <a:rPr lang="en-US" sz="3600" dirty="0" err="1"/>
              <a:t>điện</a:t>
            </a:r>
            <a:r>
              <a:rPr lang="en-US" sz="3600" dirty="0"/>
              <a:t> </a:t>
            </a:r>
            <a:r>
              <a:rPr lang="en-US" sz="3600" dirty="0" err="1"/>
              <a:t>thoại</a:t>
            </a:r>
            <a:r>
              <a:rPr lang="en-US" sz="3600" dirty="0"/>
              <a:t> </a:t>
            </a:r>
            <a:r>
              <a:rPr lang="en-US" sz="3600" dirty="0" err="1"/>
              <a:t>hẹn</a:t>
            </a:r>
            <a:r>
              <a:rPr lang="en-US" sz="3600" dirty="0"/>
              <a:t> </a:t>
            </a:r>
            <a:r>
              <a:rPr lang="en-US" sz="3600" dirty="0" err="1"/>
              <a:t>bạn</a:t>
            </a:r>
            <a:r>
              <a:rPr lang="en-US" sz="3600" dirty="0"/>
              <a:t> </a:t>
            </a:r>
            <a:r>
              <a:rPr lang="en-US" sz="3600" dirty="0" err="1"/>
              <a:t>trai</a:t>
            </a:r>
            <a:r>
              <a:rPr lang="en-US" sz="3600" dirty="0"/>
              <a:t> </a:t>
            </a:r>
            <a:r>
              <a:rPr lang="en-US" sz="3600" dirty="0" err="1"/>
              <a:t>đến</a:t>
            </a:r>
            <a:r>
              <a:rPr lang="en-US" sz="3600" dirty="0"/>
              <a:t> </a:t>
            </a:r>
            <a:r>
              <a:rPr lang="en-US" sz="3600" dirty="0" err="1"/>
              <a:t>nhà</a:t>
            </a:r>
            <a:r>
              <a:rPr lang="en-US" sz="3600" dirty="0"/>
              <a:t>, </a:t>
            </a:r>
            <a:r>
              <a:rPr lang="en-US" sz="3600" dirty="0" err="1"/>
              <a:t>khi</a:t>
            </a:r>
            <a:r>
              <a:rPr lang="en-US" sz="3600" dirty="0"/>
              <a:t> </a:t>
            </a:r>
            <a:r>
              <a:rPr lang="en-US" sz="3600" dirty="0" err="1"/>
              <a:t>đến</a:t>
            </a:r>
            <a:r>
              <a:rPr lang="en-US" sz="3600" dirty="0"/>
              <a:t>, </a:t>
            </a:r>
            <a:r>
              <a:rPr lang="en-US" sz="3600" dirty="0" err="1"/>
              <a:t>người</a:t>
            </a:r>
            <a:r>
              <a:rPr lang="en-US" sz="3600" dirty="0"/>
              <a:t> con </a:t>
            </a:r>
            <a:r>
              <a:rPr lang="en-US" sz="3600" dirty="0" err="1"/>
              <a:t>trai</a:t>
            </a:r>
            <a:r>
              <a:rPr lang="en-US" sz="3600" dirty="0"/>
              <a:t> </a:t>
            </a:r>
            <a:r>
              <a:rPr lang="en-US" sz="3600" dirty="0" err="1"/>
              <a:t>đó</a:t>
            </a:r>
            <a:r>
              <a:rPr lang="en-US" sz="3600" dirty="0"/>
              <a:t> </a:t>
            </a:r>
            <a:r>
              <a:rPr lang="en-US" sz="3600" dirty="0" err="1"/>
              <a:t>thường</a:t>
            </a:r>
            <a:r>
              <a:rPr lang="en-US" sz="3600" dirty="0"/>
              <a:t> </a:t>
            </a:r>
            <a:r>
              <a:rPr lang="en-US" sz="3600" dirty="0" err="1"/>
              <a:t>mua</a:t>
            </a:r>
            <a:r>
              <a:rPr lang="en-US" sz="3600" dirty="0"/>
              <a:t> </a:t>
            </a:r>
            <a:r>
              <a:rPr lang="en-US" sz="3600" dirty="0" err="1"/>
              <a:t>nhiều</a:t>
            </a:r>
            <a:r>
              <a:rPr lang="en-US" sz="3600" dirty="0"/>
              <a:t> </a:t>
            </a:r>
            <a:r>
              <a:rPr lang="en-US" sz="3600" dirty="0" err="1"/>
              <a:t>quà</a:t>
            </a:r>
            <a:r>
              <a:rPr lang="en-US" sz="3600" dirty="0"/>
              <a:t> </a:t>
            </a:r>
            <a:r>
              <a:rPr lang="en-US" sz="3600" dirty="0" err="1"/>
              <a:t>cho</a:t>
            </a:r>
            <a:r>
              <a:rPr lang="en-US" sz="3600" dirty="0"/>
              <a:t> C. Cho C </a:t>
            </a:r>
            <a:r>
              <a:rPr lang="en-US" sz="3600" dirty="0" err="1"/>
              <a:t>xem</a:t>
            </a:r>
            <a:r>
              <a:rPr lang="en-US" sz="3600" dirty="0"/>
              <a:t> </a:t>
            </a:r>
            <a:r>
              <a:rPr lang="en-US" sz="3600" dirty="0" err="1"/>
              <a:t>phim</a:t>
            </a:r>
            <a:r>
              <a:rPr lang="en-US" sz="3600" dirty="0"/>
              <a:t> </a:t>
            </a:r>
            <a:r>
              <a:rPr lang="en-US" sz="3600" dirty="0" err="1"/>
              <a:t>đen</a:t>
            </a:r>
            <a:r>
              <a:rPr lang="en-US" sz="3600" dirty="0"/>
              <a:t>, </a:t>
            </a:r>
            <a:r>
              <a:rPr lang="en-US" sz="3600" dirty="0" err="1"/>
              <a:t>đến</a:t>
            </a:r>
            <a:r>
              <a:rPr lang="en-US" sz="3600" dirty="0"/>
              <a:t> </a:t>
            </a:r>
            <a:r>
              <a:rPr lang="en-US" sz="3600" dirty="0" err="1"/>
              <a:t>khi</a:t>
            </a:r>
            <a:r>
              <a:rPr lang="en-US" sz="3600" dirty="0"/>
              <a:t> C </a:t>
            </a:r>
            <a:r>
              <a:rPr lang="en-US" sz="3600" dirty="0" err="1"/>
              <a:t>mang</a:t>
            </a:r>
            <a:r>
              <a:rPr lang="en-US" sz="3600" dirty="0"/>
              <a:t> </a:t>
            </a:r>
            <a:r>
              <a:rPr lang="en-US" sz="3600" dirty="0" err="1"/>
              <a:t>thai</a:t>
            </a:r>
            <a:r>
              <a:rPr lang="en-US" sz="3600" dirty="0"/>
              <a:t> </a:t>
            </a:r>
            <a:r>
              <a:rPr lang="en-US" sz="3600" dirty="0" err="1"/>
              <a:t>thì</a:t>
            </a:r>
            <a:r>
              <a:rPr lang="en-US" sz="3600" dirty="0"/>
              <a:t> </a:t>
            </a:r>
            <a:r>
              <a:rPr lang="en-US" sz="3600" dirty="0" err="1"/>
              <a:t>bố</a:t>
            </a:r>
            <a:r>
              <a:rPr lang="en-US" sz="3600" dirty="0"/>
              <a:t> </a:t>
            </a:r>
            <a:r>
              <a:rPr lang="en-US" sz="3600" dirty="0" err="1"/>
              <a:t>mẹ</a:t>
            </a:r>
            <a:r>
              <a:rPr lang="en-US" sz="3600" dirty="0"/>
              <a:t> </a:t>
            </a:r>
            <a:r>
              <a:rPr lang="en-US" sz="3600" dirty="0" err="1"/>
              <a:t>mới</a:t>
            </a:r>
            <a:r>
              <a:rPr lang="en-US" sz="3600" dirty="0"/>
              <a:t> hay, </a:t>
            </a:r>
            <a:r>
              <a:rPr lang="en-US" sz="3600" dirty="0" err="1"/>
              <a:t>còn</a:t>
            </a:r>
            <a:r>
              <a:rPr lang="en-US" sz="3600" dirty="0"/>
              <a:t> </a:t>
            </a:r>
            <a:r>
              <a:rPr lang="en-US" sz="3600" dirty="0" err="1"/>
              <a:t>người</a:t>
            </a:r>
            <a:r>
              <a:rPr lang="en-US" sz="3600" dirty="0"/>
              <a:t> con </a:t>
            </a:r>
            <a:r>
              <a:rPr lang="en-US" sz="3600" dirty="0" err="1"/>
              <a:t>trai</a:t>
            </a:r>
            <a:r>
              <a:rPr lang="en-US" sz="3600" dirty="0"/>
              <a:t> </a:t>
            </a:r>
            <a:r>
              <a:rPr lang="en-US" sz="3600" dirty="0" err="1"/>
              <a:t>đó</a:t>
            </a:r>
            <a:r>
              <a:rPr lang="en-US" sz="3600" dirty="0"/>
              <a:t> </a:t>
            </a:r>
            <a:r>
              <a:rPr lang="en-US" sz="3600" dirty="0" err="1"/>
              <a:t>thì</a:t>
            </a:r>
            <a:r>
              <a:rPr lang="en-US" sz="3600" dirty="0"/>
              <a:t> </a:t>
            </a:r>
            <a:r>
              <a:rPr lang="en-US" sz="3600" dirty="0" err="1"/>
              <a:t>trốn</a:t>
            </a:r>
            <a:r>
              <a:rPr lang="en-US" sz="3600" dirty="0"/>
              <a:t> </a:t>
            </a:r>
            <a:r>
              <a:rPr lang="en-US" sz="3600" dirty="0" err="1"/>
              <a:t>đi</a:t>
            </a:r>
            <a:r>
              <a:rPr lang="en-US" sz="3600" dirty="0"/>
              <a:t> </a:t>
            </a:r>
            <a:r>
              <a:rPr lang="en-US" sz="3600" dirty="0" err="1"/>
              <a:t>đâu</a:t>
            </a:r>
            <a:r>
              <a:rPr lang="en-US" sz="3600" dirty="0"/>
              <a:t> </a:t>
            </a:r>
            <a:r>
              <a:rPr lang="en-US" sz="3600" dirty="0" err="1"/>
              <a:t>mất</a:t>
            </a:r>
            <a:r>
              <a:rPr lang="en-US" sz="3600" dirty="0"/>
              <a:t>.</a:t>
            </a:r>
          </a:p>
        </p:txBody>
      </p:sp>
      <p:sp>
        <p:nvSpPr>
          <p:cNvPr id="113676" name="AutoShape 12"/>
          <p:cNvSpPr>
            <a:spLocks noChangeArrowheads="1"/>
          </p:cNvSpPr>
          <p:nvPr/>
        </p:nvSpPr>
        <p:spPr bwMode="auto">
          <a:xfrm>
            <a:off x="7213600" y="0"/>
            <a:ext cx="4572000" cy="3276600"/>
          </a:xfrm>
          <a:prstGeom prst="cloudCallout">
            <a:avLst>
              <a:gd name="adj1" fmla="val -55139"/>
              <a:gd name="adj2" fmla="val 78051"/>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3600" dirty="0">
                <a:solidFill>
                  <a:srgbClr val="FF0000"/>
                </a:solidFill>
              </a:rPr>
              <a:t>Ta </a:t>
            </a:r>
            <a:r>
              <a:rPr lang="en-US" sz="3600" dirty="0" err="1">
                <a:solidFill>
                  <a:srgbClr val="FF0000"/>
                </a:solidFill>
              </a:rPr>
              <a:t>rút</a:t>
            </a:r>
            <a:r>
              <a:rPr lang="en-US" sz="3600" dirty="0">
                <a:solidFill>
                  <a:srgbClr val="FF0000"/>
                </a:solidFill>
              </a:rPr>
              <a:t> </a:t>
            </a:r>
            <a:r>
              <a:rPr lang="en-US" sz="3600" dirty="0" err="1">
                <a:solidFill>
                  <a:srgbClr val="FF0000"/>
                </a:solidFill>
              </a:rPr>
              <a:t>ra</a:t>
            </a:r>
            <a:r>
              <a:rPr lang="en-US" sz="3600" dirty="0">
                <a:solidFill>
                  <a:srgbClr val="FF0000"/>
                </a:solidFill>
              </a:rPr>
              <a:t> </a:t>
            </a:r>
            <a:r>
              <a:rPr lang="en-US" sz="3600" dirty="0" err="1">
                <a:solidFill>
                  <a:srgbClr val="FF0000"/>
                </a:solidFill>
              </a:rPr>
              <a:t>được</a:t>
            </a:r>
            <a:r>
              <a:rPr lang="en-US" sz="3600" dirty="0">
                <a:solidFill>
                  <a:srgbClr val="FF0000"/>
                </a:solidFill>
              </a:rPr>
              <a:t> </a:t>
            </a:r>
            <a:r>
              <a:rPr lang="en-US" sz="3600" dirty="0" err="1">
                <a:solidFill>
                  <a:srgbClr val="FF0000"/>
                </a:solidFill>
              </a:rPr>
              <a:t>bài</a:t>
            </a:r>
            <a:r>
              <a:rPr lang="en-US" sz="3600" dirty="0">
                <a:solidFill>
                  <a:srgbClr val="FF0000"/>
                </a:solidFill>
              </a:rPr>
              <a:t> </a:t>
            </a:r>
            <a:r>
              <a:rPr lang="en-US" sz="3600" dirty="0" err="1">
                <a:solidFill>
                  <a:srgbClr val="FF0000"/>
                </a:solidFill>
              </a:rPr>
              <a:t>học</a:t>
            </a:r>
            <a:r>
              <a:rPr lang="en-US" sz="3600" dirty="0">
                <a:solidFill>
                  <a:srgbClr val="FF0000"/>
                </a:solidFill>
              </a:rPr>
              <a:t> </a:t>
            </a:r>
            <a:r>
              <a:rPr lang="en-US" sz="3600" dirty="0" err="1">
                <a:solidFill>
                  <a:srgbClr val="FF0000"/>
                </a:solidFill>
              </a:rPr>
              <a:t>gì</a:t>
            </a:r>
            <a:r>
              <a:rPr lang="en-US" sz="3600" dirty="0">
                <a:solidFill>
                  <a:srgbClr val="FF0000"/>
                </a:solidFill>
              </a:rPr>
              <a:t> </a:t>
            </a:r>
            <a:r>
              <a:rPr lang="en-US" sz="3600" dirty="0" err="1">
                <a:solidFill>
                  <a:srgbClr val="FF0000"/>
                </a:solidFill>
              </a:rPr>
              <a:t>từ</a:t>
            </a:r>
            <a:r>
              <a:rPr lang="en-US" sz="3600" dirty="0">
                <a:solidFill>
                  <a:srgbClr val="FF0000"/>
                </a:solidFill>
              </a:rPr>
              <a:t> </a:t>
            </a:r>
            <a:r>
              <a:rPr lang="en-US" sz="3600" dirty="0" err="1">
                <a:solidFill>
                  <a:srgbClr val="FF0000"/>
                </a:solidFill>
              </a:rPr>
              <a:t>tình</a:t>
            </a:r>
            <a:r>
              <a:rPr lang="en-US" sz="3600" dirty="0">
                <a:solidFill>
                  <a:srgbClr val="FF0000"/>
                </a:solidFill>
              </a:rPr>
              <a:t> </a:t>
            </a:r>
            <a:r>
              <a:rPr lang="en-US" sz="3600" dirty="0" err="1">
                <a:solidFill>
                  <a:srgbClr val="FF0000"/>
                </a:solidFill>
              </a:rPr>
              <a:t>huống</a:t>
            </a:r>
            <a:r>
              <a:rPr lang="en-US" sz="3600" dirty="0">
                <a:solidFill>
                  <a:srgbClr val="FF0000"/>
                </a:solidFill>
              </a:rPr>
              <a:t> </a:t>
            </a:r>
            <a:r>
              <a:rPr lang="en-US" sz="3600" dirty="0" err="1">
                <a:solidFill>
                  <a:srgbClr val="FF0000"/>
                </a:solidFill>
              </a:rPr>
              <a:t>này</a:t>
            </a:r>
            <a:r>
              <a:rPr lang="en-US" sz="3600" dirty="0">
                <a:solidFill>
                  <a:srgbClr val="FF0000"/>
                </a:solidFill>
              </a:rPr>
              <a:t>?</a:t>
            </a:r>
          </a:p>
        </p:txBody>
      </p:sp>
      <p:pic>
        <p:nvPicPr>
          <p:cNvPr id="113677" name="Picture 13" descr="ANd9GcTPzxm0aXI9JMO1oWqW0hUXNWrMn22gflmMF2b9TaKlrg-ZrT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400" y="3505200"/>
            <a:ext cx="36576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9278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xit" presetSubtype="4" fill="hold" grpId="0" nodeType="withEffect">
                                  <p:stCondLst>
                                    <p:cond delay="0"/>
                                  </p:stCondLst>
                                  <p:childTnLst>
                                    <p:anim calcmode="lin" valueType="num">
                                      <p:cBhvr additive="base">
                                        <p:cTn id="6" dur="500"/>
                                        <p:tgtEl>
                                          <p:spTgt spid="113675"/>
                                        </p:tgtEl>
                                        <p:attrNameLst>
                                          <p:attrName>ppt_x</p:attrName>
                                        </p:attrNameLst>
                                      </p:cBhvr>
                                      <p:tavLst>
                                        <p:tav tm="0">
                                          <p:val>
                                            <p:strVal val="ppt_x"/>
                                          </p:val>
                                        </p:tav>
                                        <p:tav tm="100000">
                                          <p:val>
                                            <p:strVal val="ppt_x"/>
                                          </p:val>
                                        </p:tav>
                                      </p:tavLst>
                                    </p:anim>
                                    <p:anim calcmode="lin" valueType="num">
                                      <p:cBhvr additive="base">
                                        <p:cTn id="7" dur="500"/>
                                        <p:tgtEl>
                                          <p:spTgt spid="113675"/>
                                        </p:tgtEl>
                                        <p:attrNameLst>
                                          <p:attrName>ppt_y</p:attrName>
                                        </p:attrNameLst>
                                      </p:cBhvr>
                                      <p:tavLst>
                                        <p:tav tm="0">
                                          <p:val>
                                            <p:strVal val="ppt_y"/>
                                          </p:val>
                                        </p:tav>
                                        <p:tav tm="100000">
                                          <p:val>
                                            <p:strVal val="1+ppt_h/2"/>
                                          </p:val>
                                        </p:tav>
                                      </p:tavLst>
                                    </p:anim>
                                    <p:set>
                                      <p:cBhvr>
                                        <p:cTn id="8" dur="1" fill="hold">
                                          <p:stCondLst>
                                            <p:cond delay="499"/>
                                          </p:stCondLst>
                                        </p:cTn>
                                        <p:tgtEl>
                                          <p:spTgt spid="113675"/>
                                        </p:tgtEl>
                                        <p:attrNameLst>
                                          <p:attrName>style.visibility</p:attrName>
                                        </p:attrNameLst>
                                      </p:cBhvr>
                                      <p:to>
                                        <p:strVal val="hidden"/>
                                      </p:to>
                                    </p:set>
                                  </p:childTnLst>
                                </p:cTn>
                              </p:par>
                              <p:par>
                                <p:cTn id="9" presetID="53" presetClass="exit" presetSubtype="0" fill="hold" grpId="0" nodeType="withEffect">
                                  <p:stCondLst>
                                    <p:cond delay="0"/>
                                  </p:stCondLst>
                                  <p:childTnLst>
                                    <p:anim calcmode="lin" valueType="num">
                                      <p:cBhvr>
                                        <p:cTn id="10" dur="500"/>
                                        <p:tgtEl>
                                          <p:spTgt spid="113676"/>
                                        </p:tgtEl>
                                        <p:attrNameLst>
                                          <p:attrName>ppt_w</p:attrName>
                                        </p:attrNameLst>
                                      </p:cBhvr>
                                      <p:tavLst>
                                        <p:tav tm="0">
                                          <p:val>
                                            <p:strVal val="ppt_w"/>
                                          </p:val>
                                        </p:tav>
                                        <p:tav tm="100000">
                                          <p:val>
                                            <p:fltVal val="0"/>
                                          </p:val>
                                        </p:tav>
                                      </p:tavLst>
                                    </p:anim>
                                    <p:anim calcmode="lin" valueType="num">
                                      <p:cBhvr>
                                        <p:cTn id="11" dur="500"/>
                                        <p:tgtEl>
                                          <p:spTgt spid="113676"/>
                                        </p:tgtEl>
                                        <p:attrNameLst>
                                          <p:attrName>ppt_h</p:attrName>
                                        </p:attrNameLst>
                                      </p:cBhvr>
                                      <p:tavLst>
                                        <p:tav tm="0">
                                          <p:val>
                                            <p:strVal val="ppt_h"/>
                                          </p:val>
                                        </p:tav>
                                        <p:tav tm="100000">
                                          <p:val>
                                            <p:fltVal val="0"/>
                                          </p:val>
                                        </p:tav>
                                      </p:tavLst>
                                    </p:anim>
                                    <p:animEffect transition="out" filter="fade">
                                      <p:cBhvr>
                                        <p:cTn id="12" dur="500"/>
                                        <p:tgtEl>
                                          <p:spTgt spid="113676"/>
                                        </p:tgtEl>
                                      </p:cBhvr>
                                    </p:animEffect>
                                    <p:set>
                                      <p:cBhvr>
                                        <p:cTn id="13" dur="1" fill="hold">
                                          <p:stCondLst>
                                            <p:cond delay="499"/>
                                          </p:stCondLst>
                                        </p:cTn>
                                        <p:tgtEl>
                                          <p:spTgt spid="113676"/>
                                        </p:tgtEl>
                                        <p:attrNameLst>
                                          <p:attrName>style.visibility</p:attrName>
                                        </p:attrNameLst>
                                      </p:cBhvr>
                                      <p:to>
                                        <p:strVal val="hidden"/>
                                      </p:to>
                                    </p:set>
                                  </p:childTnLst>
                                </p:cTn>
                              </p:par>
                              <p:par>
                                <p:cTn id="14" presetID="53" presetClass="exit" presetSubtype="0" fill="hold" nodeType="withEffect">
                                  <p:stCondLst>
                                    <p:cond delay="0"/>
                                  </p:stCondLst>
                                  <p:childTnLst>
                                    <p:anim calcmode="lin" valueType="num">
                                      <p:cBhvr>
                                        <p:cTn id="15" dur="500"/>
                                        <p:tgtEl>
                                          <p:spTgt spid="113677"/>
                                        </p:tgtEl>
                                        <p:attrNameLst>
                                          <p:attrName>ppt_w</p:attrName>
                                        </p:attrNameLst>
                                      </p:cBhvr>
                                      <p:tavLst>
                                        <p:tav tm="0">
                                          <p:val>
                                            <p:strVal val="ppt_w"/>
                                          </p:val>
                                        </p:tav>
                                        <p:tav tm="100000">
                                          <p:val>
                                            <p:fltVal val="0"/>
                                          </p:val>
                                        </p:tav>
                                      </p:tavLst>
                                    </p:anim>
                                    <p:anim calcmode="lin" valueType="num">
                                      <p:cBhvr>
                                        <p:cTn id="16" dur="500"/>
                                        <p:tgtEl>
                                          <p:spTgt spid="113677"/>
                                        </p:tgtEl>
                                        <p:attrNameLst>
                                          <p:attrName>ppt_h</p:attrName>
                                        </p:attrNameLst>
                                      </p:cBhvr>
                                      <p:tavLst>
                                        <p:tav tm="0">
                                          <p:val>
                                            <p:strVal val="ppt_h"/>
                                          </p:val>
                                        </p:tav>
                                        <p:tav tm="100000">
                                          <p:val>
                                            <p:fltVal val="0"/>
                                          </p:val>
                                        </p:tav>
                                      </p:tavLst>
                                    </p:anim>
                                    <p:animEffect transition="out" filter="fade">
                                      <p:cBhvr>
                                        <p:cTn id="17" dur="500"/>
                                        <p:tgtEl>
                                          <p:spTgt spid="113677"/>
                                        </p:tgtEl>
                                      </p:cBhvr>
                                    </p:animEffect>
                                    <p:set>
                                      <p:cBhvr>
                                        <p:cTn id="18" dur="1" fill="hold">
                                          <p:stCondLst>
                                            <p:cond delay="499"/>
                                          </p:stCondLst>
                                        </p:cTn>
                                        <p:tgtEl>
                                          <p:spTgt spid="113677"/>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0" presetClass="entr" presetSubtype="0" fill="hold" grpId="1" nodeType="clickEffect">
                                  <p:stCondLst>
                                    <p:cond delay="0"/>
                                  </p:stCondLst>
                                  <p:childTnLst>
                                    <p:set>
                                      <p:cBhvr>
                                        <p:cTn id="22" dur="1" fill="hold">
                                          <p:stCondLst>
                                            <p:cond delay="0"/>
                                          </p:stCondLst>
                                        </p:cTn>
                                        <p:tgtEl>
                                          <p:spTgt spid="113675"/>
                                        </p:tgtEl>
                                        <p:attrNameLst>
                                          <p:attrName>style.visibility</p:attrName>
                                        </p:attrNameLst>
                                      </p:cBhvr>
                                      <p:to>
                                        <p:strVal val="visible"/>
                                      </p:to>
                                    </p:set>
                                    <p:animEffect transition="in" filter="wedge">
                                      <p:cBhvr>
                                        <p:cTn id="23" dur="2000"/>
                                        <p:tgtEl>
                                          <p:spTgt spid="11367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0" presetClass="entr" presetSubtype="0" fill="hold" nodeType="clickEffect">
                                  <p:stCondLst>
                                    <p:cond delay="0"/>
                                  </p:stCondLst>
                                  <p:childTnLst>
                                    <p:set>
                                      <p:cBhvr>
                                        <p:cTn id="27" dur="1" fill="hold">
                                          <p:stCondLst>
                                            <p:cond delay="0"/>
                                          </p:stCondLst>
                                        </p:cTn>
                                        <p:tgtEl>
                                          <p:spTgt spid="113677"/>
                                        </p:tgtEl>
                                        <p:attrNameLst>
                                          <p:attrName>style.visibility</p:attrName>
                                        </p:attrNameLst>
                                      </p:cBhvr>
                                      <p:to>
                                        <p:strVal val="visible"/>
                                      </p:to>
                                    </p:set>
                                    <p:animEffect transition="in" filter="wedge">
                                      <p:cBhvr>
                                        <p:cTn id="28" dur="2000"/>
                                        <p:tgtEl>
                                          <p:spTgt spid="11367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1" nodeType="clickEffect">
                                  <p:stCondLst>
                                    <p:cond delay="0"/>
                                  </p:stCondLst>
                                  <p:childTnLst>
                                    <p:set>
                                      <p:cBhvr>
                                        <p:cTn id="32" dur="1" fill="hold">
                                          <p:stCondLst>
                                            <p:cond delay="0"/>
                                          </p:stCondLst>
                                        </p:cTn>
                                        <p:tgtEl>
                                          <p:spTgt spid="113676"/>
                                        </p:tgtEl>
                                        <p:attrNameLst>
                                          <p:attrName>style.visibility</p:attrName>
                                        </p:attrNameLst>
                                      </p:cBhvr>
                                      <p:to>
                                        <p:strVal val="visible"/>
                                      </p:to>
                                    </p:set>
                                    <p:anim calcmode="lin" valueType="num">
                                      <p:cBhvr additive="base">
                                        <p:cTn id="33" dur="500" fill="hold"/>
                                        <p:tgtEl>
                                          <p:spTgt spid="113676"/>
                                        </p:tgtEl>
                                        <p:attrNameLst>
                                          <p:attrName>ppt_x</p:attrName>
                                        </p:attrNameLst>
                                      </p:cBhvr>
                                      <p:tavLst>
                                        <p:tav tm="0">
                                          <p:val>
                                            <p:strVal val="#ppt_x"/>
                                          </p:val>
                                        </p:tav>
                                        <p:tav tm="100000">
                                          <p:val>
                                            <p:strVal val="#ppt_x"/>
                                          </p:val>
                                        </p:tav>
                                      </p:tavLst>
                                    </p:anim>
                                    <p:anim calcmode="lin" valueType="num">
                                      <p:cBhvr additive="base">
                                        <p:cTn id="34" dur="500" fill="hold"/>
                                        <p:tgtEl>
                                          <p:spTgt spid="113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5" grpId="0" animBg="1"/>
      <p:bldP spid="113675" grpId="1" animBg="1"/>
      <p:bldP spid="113676" grpId="0" animBg="1"/>
      <p:bldP spid="113676"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21" name="Picture 9" descr="ANd9GcSIvQYLC7_b4C2krVvwRqqD6zSGjmDR1ah4UgKoZ-Sp34xWOjH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00" y="304800"/>
            <a:ext cx="55880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15722" name="Picture 10" descr="ANd9GcQJ8xm88kwdRugXLVlIykAqHBFlgI9NjEGN5TQX91Q3s4V0i_0sy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800" y="3124200"/>
            <a:ext cx="5588000" cy="3505200"/>
          </a:xfrm>
          <a:prstGeom prst="rect">
            <a:avLst/>
          </a:prstGeom>
          <a:noFill/>
          <a:extLst>
            <a:ext uri="{909E8E84-426E-40DD-AFC4-6F175D3DCCD1}">
              <a14:hiddenFill xmlns:a14="http://schemas.microsoft.com/office/drawing/2010/main">
                <a:solidFill>
                  <a:srgbClr val="FFFFFF"/>
                </a:solidFill>
              </a14:hiddenFill>
            </a:ext>
          </a:extLst>
        </p:spPr>
      </p:pic>
      <p:sp>
        <p:nvSpPr>
          <p:cNvPr id="115723" name="Rectangle 11"/>
          <p:cNvSpPr>
            <a:spLocks noChangeArrowheads="1"/>
          </p:cNvSpPr>
          <p:nvPr/>
        </p:nvSpPr>
        <p:spPr bwMode="auto">
          <a:xfrm>
            <a:off x="6400800" y="603519"/>
            <a:ext cx="5283200" cy="132343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US" sz="4000" i="1"/>
              <a:t>Không hẹn gặp bạn chát qua mạng. </a:t>
            </a:r>
          </a:p>
        </p:txBody>
      </p:sp>
      <p:sp>
        <p:nvSpPr>
          <p:cNvPr id="115724" name="Rectangle 12"/>
          <p:cNvSpPr>
            <a:spLocks noChangeArrowheads="1"/>
          </p:cNvSpPr>
          <p:nvPr/>
        </p:nvSpPr>
        <p:spPr bwMode="auto">
          <a:xfrm>
            <a:off x="6400800" y="3112166"/>
            <a:ext cx="5181600" cy="25545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US" sz="4000" i="1"/>
              <a:t>Không nói chuyện điện thọai với người lạ là mình đang ở nhà một mình</a:t>
            </a:r>
            <a:r>
              <a:rPr lang="en-US" sz="4000"/>
              <a:t> .</a:t>
            </a:r>
          </a:p>
        </p:txBody>
      </p:sp>
    </p:spTree>
    <p:extLst>
      <p:ext uri="{BB962C8B-B14F-4D97-AF65-F5344CB8AC3E}">
        <p14:creationId xmlns:p14="http://schemas.microsoft.com/office/powerpoint/2010/main" val="36171321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xit" presetSubtype="10" fill="hold" nodeType="withEffect">
                                  <p:stCondLst>
                                    <p:cond delay="0"/>
                                  </p:stCondLst>
                                  <p:childTnLst>
                                    <p:animEffect transition="out" filter="checkerboard(across)">
                                      <p:cBhvr>
                                        <p:cTn id="6" dur="500"/>
                                        <p:tgtEl>
                                          <p:spTgt spid="115721"/>
                                        </p:tgtEl>
                                      </p:cBhvr>
                                    </p:animEffect>
                                    <p:set>
                                      <p:cBhvr>
                                        <p:cTn id="7" dur="1" fill="hold">
                                          <p:stCondLst>
                                            <p:cond delay="499"/>
                                          </p:stCondLst>
                                        </p:cTn>
                                        <p:tgtEl>
                                          <p:spTgt spid="115721"/>
                                        </p:tgtEl>
                                        <p:attrNameLst>
                                          <p:attrName>style.visibility</p:attrName>
                                        </p:attrNameLst>
                                      </p:cBhvr>
                                      <p:to>
                                        <p:strVal val="hidden"/>
                                      </p:to>
                                    </p:set>
                                  </p:childTnLst>
                                </p:cTn>
                              </p:par>
                              <p:par>
                                <p:cTn id="8" presetID="5" presetClass="exit" presetSubtype="10" fill="hold" nodeType="withEffect">
                                  <p:stCondLst>
                                    <p:cond delay="0"/>
                                  </p:stCondLst>
                                  <p:childTnLst>
                                    <p:animEffect transition="out" filter="checkerboard(across)">
                                      <p:cBhvr>
                                        <p:cTn id="9" dur="500"/>
                                        <p:tgtEl>
                                          <p:spTgt spid="115722"/>
                                        </p:tgtEl>
                                      </p:cBhvr>
                                    </p:animEffect>
                                    <p:set>
                                      <p:cBhvr>
                                        <p:cTn id="10" dur="1" fill="hold">
                                          <p:stCondLst>
                                            <p:cond delay="499"/>
                                          </p:stCondLst>
                                        </p:cTn>
                                        <p:tgtEl>
                                          <p:spTgt spid="115722"/>
                                        </p:tgtEl>
                                        <p:attrNameLst>
                                          <p:attrName>style.visibility</p:attrName>
                                        </p:attrNameLst>
                                      </p:cBhvr>
                                      <p:to>
                                        <p:strVal val="hidden"/>
                                      </p:to>
                                    </p:set>
                                  </p:childTnLst>
                                </p:cTn>
                              </p:par>
                              <p:par>
                                <p:cTn id="11" presetID="5" presetClass="exit" presetSubtype="10" fill="hold" grpId="0" nodeType="withEffect">
                                  <p:stCondLst>
                                    <p:cond delay="0"/>
                                  </p:stCondLst>
                                  <p:childTnLst>
                                    <p:animEffect transition="out" filter="checkerboard(across)">
                                      <p:cBhvr>
                                        <p:cTn id="12" dur="500"/>
                                        <p:tgtEl>
                                          <p:spTgt spid="115723"/>
                                        </p:tgtEl>
                                      </p:cBhvr>
                                    </p:animEffect>
                                    <p:set>
                                      <p:cBhvr>
                                        <p:cTn id="13" dur="1" fill="hold">
                                          <p:stCondLst>
                                            <p:cond delay="499"/>
                                          </p:stCondLst>
                                        </p:cTn>
                                        <p:tgtEl>
                                          <p:spTgt spid="115723"/>
                                        </p:tgtEl>
                                        <p:attrNameLst>
                                          <p:attrName>style.visibility</p:attrName>
                                        </p:attrNameLst>
                                      </p:cBhvr>
                                      <p:to>
                                        <p:strVal val="hidden"/>
                                      </p:to>
                                    </p:set>
                                  </p:childTnLst>
                                </p:cTn>
                              </p:par>
                              <p:par>
                                <p:cTn id="14" presetID="5" presetClass="exit" presetSubtype="10" fill="hold" grpId="0" nodeType="withEffect">
                                  <p:stCondLst>
                                    <p:cond delay="0"/>
                                  </p:stCondLst>
                                  <p:childTnLst>
                                    <p:animEffect transition="out" filter="checkerboard(across)">
                                      <p:cBhvr>
                                        <p:cTn id="15" dur="500"/>
                                        <p:tgtEl>
                                          <p:spTgt spid="115724"/>
                                        </p:tgtEl>
                                      </p:cBhvr>
                                    </p:animEffect>
                                    <p:set>
                                      <p:cBhvr>
                                        <p:cTn id="16" dur="1" fill="hold">
                                          <p:stCondLst>
                                            <p:cond delay="499"/>
                                          </p:stCondLst>
                                        </p:cTn>
                                        <p:tgtEl>
                                          <p:spTgt spid="115724"/>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15721"/>
                                        </p:tgtEl>
                                        <p:attrNameLst>
                                          <p:attrName>style.visibility</p:attrName>
                                        </p:attrNameLst>
                                      </p:cBhvr>
                                      <p:to>
                                        <p:strVal val="visible"/>
                                      </p:to>
                                    </p:set>
                                    <p:animEffect transition="in" filter="blinds(horizontal)">
                                      <p:cBhvr>
                                        <p:cTn id="21" dur="500"/>
                                        <p:tgtEl>
                                          <p:spTgt spid="11572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0" presetClass="entr" presetSubtype="0" fill="hold" grpId="1" nodeType="clickEffect">
                                  <p:stCondLst>
                                    <p:cond delay="0"/>
                                  </p:stCondLst>
                                  <p:childTnLst>
                                    <p:set>
                                      <p:cBhvr>
                                        <p:cTn id="25" dur="1" fill="hold">
                                          <p:stCondLst>
                                            <p:cond delay="0"/>
                                          </p:stCondLst>
                                        </p:cTn>
                                        <p:tgtEl>
                                          <p:spTgt spid="115723"/>
                                        </p:tgtEl>
                                        <p:attrNameLst>
                                          <p:attrName>style.visibility</p:attrName>
                                        </p:attrNameLst>
                                      </p:cBhvr>
                                      <p:to>
                                        <p:strVal val="visible"/>
                                      </p:to>
                                    </p:set>
                                    <p:animEffect transition="in" filter="wedge">
                                      <p:cBhvr>
                                        <p:cTn id="26" dur="2000"/>
                                        <p:tgtEl>
                                          <p:spTgt spid="11572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115722"/>
                                        </p:tgtEl>
                                        <p:attrNameLst>
                                          <p:attrName>style.visibility</p:attrName>
                                        </p:attrNameLst>
                                      </p:cBhvr>
                                      <p:to>
                                        <p:strVal val="visible"/>
                                      </p:to>
                                    </p:set>
                                    <p:animEffect transition="in" filter="blinds(horizontal)">
                                      <p:cBhvr>
                                        <p:cTn id="31" dur="500"/>
                                        <p:tgtEl>
                                          <p:spTgt spid="11572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1" nodeType="clickEffect">
                                  <p:stCondLst>
                                    <p:cond delay="0"/>
                                  </p:stCondLst>
                                  <p:childTnLst>
                                    <p:set>
                                      <p:cBhvr>
                                        <p:cTn id="35" dur="1" fill="hold">
                                          <p:stCondLst>
                                            <p:cond delay="0"/>
                                          </p:stCondLst>
                                        </p:cTn>
                                        <p:tgtEl>
                                          <p:spTgt spid="115724"/>
                                        </p:tgtEl>
                                        <p:attrNameLst>
                                          <p:attrName>style.visibility</p:attrName>
                                        </p:attrNameLst>
                                      </p:cBhvr>
                                      <p:to>
                                        <p:strVal val="visible"/>
                                      </p:to>
                                    </p:set>
                                    <p:anim calcmode="lin" valueType="num">
                                      <p:cBhvr additive="base">
                                        <p:cTn id="36" dur="500" fill="hold"/>
                                        <p:tgtEl>
                                          <p:spTgt spid="115724"/>
                                        </p:tgtEl>
                                        <p:attrNameLst>
                                          <p:attrName>ppt_x</p:attrName>
                                        </p:attrNameLst>
                                      </p:cBhvr>
                                      <p:tavLst>
                                        <p:tav tm="0">
                                          <p:val>
                                            <p:strVal val="#ppt_x"/>
                                          </p:val>
                                        </p:tav>
                                        <p:tav tm="100000">
                                          <p:val>
                                            <p:strVal val="#ppt_x"/>
                                          </p:val>
                                        </p:tav>
                                      </p:tavLst>
                                    </p:anim>
                                    <p:anim calcmode="lin" valueType="num">
                                      <p:cBhvr additive="base">
                                        <p:cTn id="37" dur="500" fill="hold"/>
                                        <p:tgtEl>
                                          <p:spTgt spid="1157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23" grpId="0" animBg="1"/>
      <p:bldP spid="115723" grpId="1" animBg="1"/>
      <p:bldP spid="115724" grpId="0" animBg="1"/>
      <p:bldP spid="115724"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71" name="Picture 11" descr="ANd9GcSmBrJD7VLmeFcKTJhmZqanJh2nnDVRk6lcU7W-IFoTmfwLYtQi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1684000" cy="6400800"/>
          </a:xfrm>
          <a:prstGeom prst="rect">
            <a:avLst/>
          </a:prstGeom>
          <a:noFill/>
          <a:extLst>
            <a:ext uri="{909E8E84-426E-40DD-AFC4-6F175D3DCCD1}">
              <a14:hiddenFill xmlns:a14="http://schemas.microsoft.com/office/drawing/2010/main">
                <a:solidFill>
                  <a:srgbClr val="FFFFFF"/>
                </a:solidFill>
              </a14:hiddenFill>
            </a:ext>
          </a:extLst>
        </p:spPr>
      </p:pic>
      <p:pic>
        <p:nvPicPr>
          <p:cNvPr id="117772" name="Picture 12" descr="ANd9GcR1TgQ428lG0DuJfEQUgjghozPkHHxZrKV5nWs7Q-RDMA3NJXZKj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4978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73" name="Rectangle 13"/>
          <p:cNvSpPr>
            <a:spLocks noChangeArrowheads="1"/>
          </p:cNvSpPr>
          <p:nvPr/>
        </p:nvSpPr>
        <p:spPr bwMode="auto">
          <a:xfrm>
            <a:off x="304800" y="4639400"/>
            <a:ext cx="4978400" cy="1754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US" sz="3600" i="1"/>
              <a:t>Không để người lạ vào nhà, nhất là khi trong nhà chỉ có một mình </a:t>
            </a:r>
          </a:p>
        </p:txBody>
      </p:sp>
      <p:pic>
        <p:nvPicPr>
          <p:cNvPr id="117774" name="Picture 14" descr="ANd9GcQvcbaXue0jS4wQxeM_zDqYWCmSV9nTD8_D1vZaW7W_m4wmrmC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3200" y="2438400"/>
            <a:ext cx="6705600" cy="4114800"/>
          </a:xfrm>
          <a:prstGeom prst="rect">
            <a:avLst/>
          </a:prstGeom>
          <a:noFill/>
          <a:extLst>
            <a:ext uri="{909E8E84-426E-40DD-AFC4-6F175D3DCCD1}">
              <a14:hiddenFill xmlns:a14="http://schemas.microsoft.com/office/drawing/2010/main">
                <a:solidFill>
                  <a:srgbClr val="FFFFFF"/>
                </a:solidFill>
              </a14:hiddenFill>
            </a:ext>
          </a:extLst>
        </p:spPr>
      </p:pic>
      <p:sp>
        <p:nvSpPr>
          <p:cNvPr id="117775" name="Rectangle 15"/>
          <p:cNvSpPr>
            <a:spLocks noChangeArrowheads="1"/>
          </p:cNvSpPr>
          <p:nvPr/>
        </p:nvSpPr>
        <p:spPr bwMode="auto">
          <a:xfrm>
            <a:off x="5283200" y="496024"/>
            <a:ext cx="6908800" cy="1754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1" hangingPunct="1"/>
            <a:r>
              <a:rPr lang="en-US" sz="3600" i="1"/>
              <a:t>Không nhận được tiền, quà có giá trị hoặc sự chăm sóc đặc biệt của người khác mà không rõ lý do.</a:t>
            </a:r>
          </a:p>
        </p:txBody>
      </p:sp>
    </p:spTree>
    <p:extLst>
      <p:ext uri="{BB962C8B-B14F-4D97-AF65-F5344CB8AC3E}">
        <p14:creationId xmlns:p14="http://schemas.microsoft.com/office/powerpoint/2010/main" val="3945916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xit" presetSubtype="16" fill="hold" nodeType="withEffect">
                                  <p:stCondLst>
                                    <p:cond delay="0"/>
                                  </p:stCondLst>
                                  <p:childTnLst>
                                    <p:animEffect transition="out" filter="box(in)">
                                      <p:cBhvr>
                                        <p:cTn id="6" dur="500"/>
                                        <p:tgtEl>
                                          <p:spTgt spid="117772"/>
                                        </p:tgtEl>
                                      </p:cBhvr>
                                    </p:animEffect>
                                    <p:set>
                                      <p:cBhvr>
                                        <p:cTn id="7" dur="1" fill="hold">
                                          <p:stCondLst>
                                            <p:cond delay="499"/>
                                          </p:stCondLst>
                                        </p:cTn>
                                        <p:tgtEl>
                                          <p:spTgt spid="11777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17775"/>
                                        </p:tgtEl>
                                      </p:cBhvr>
                                    </p:animEffect>
                                    <p:set>
                                      <p:cBhvr>
                                        <p:cTn id="10" dur="1" fill="hold">
                                          <p:stCondLst>
                                            <p:cond delay="1999"/>
                                          </p:stCondLst>
                                        </p:cTn>
                                        <p:tgtEl>
                                          <p:spTgt spid="117775"/>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117772"/>
                                        </p:tgtEl>
                                        <p:attrNameLst>
                                          <p:attrName>style.visibility</p:attrName>
                                        </p:attrNameLst>
                                      </p:cBhvr>
                                      <p:to>
                                        <p:strVal val="visible"/>
                                      </p:to>
                                    </p:set>
                                    <p:anim calcmode="lin" valueType="num">
                                      <p:cBhvr additive="base">
                                        <p:cTn id="15" dur="500" fill="hold"/>
                                        <p:tgtEl>
                                          <p:spTgt spid="117772"/>
                                        </p:tgtEl>
                                        <p:attrNameLst>
                                          <p:attrName>ppt_x</p:attrName>
                                        </p:attrNameLst>
                                      </p:cBhvr>
                                      <p:tavLst>
                                        <p:tav tm="0">
                                          <p:val>
                                            <p:strVal val="#ppt_x"/>
                                          </p:val>
                                        </p:tav>
                                        <p:tav tm="100000">
                                          <p:val>
                                            <p:strVal val="#ppt_x"/>
                                          </p:val>
                                        </p:tav>
                                      </p:tavLst>
                                    </p:anim>
                                    <p:anim calcmode="lin" valueType="num">
                                      <p:cBhvr additive="base">
                                        <p:cTn id="16" dur="500" fill="hold"/>
                                        <p:tgtEl>
                                          <p:spTgt spid="117772"/>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117773"/>
                                        </p:tgtEl>
                                        <p:attrNameLst>
                                          <p:attrName>style.visibility</p:attrName>
                                        </p:attrNameLst>
                                      </p:cBhvr>
                                      <p:to>
                                        <p:strVal val="visible"/>
                                      </p:to>
                                    </p:set>
                                    <p:animEffect transition="in" filter="diamond(in)">
                                      <p:cBhvr>
                                        <p:cTn id="21" dur="2000"/>
                                        <p:tgtEl>
                                          <p:spTgt spid="11777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fill="hold" nodeType="clickEffect">
                                  <p:stCondLst>
                                    <p:cond delay="0"/>
                                  </p:stCondLst>
                                  <p:childTnLst>
                                    <p:set>
                                      <p:cBhvr>
                                        <p:cTn id="25" dur="1" fill="hold">
                                          <p:stCondLst>
                                            <p:cond delay="0"/>
                                          </p:stCondLst>
                                        </p:cTn>
                                        <p:tgtEl>
                                          <p:spTgt spid="117774"/>
                                        </p:tgtEl>
                                        <p:attrNameLst>
                                          <p:attrName>style.visibility</p:attrName>
                                        </p:attrNameLst>
                                      </p:cBhvr>
                                      <p:to>
                                        <p:strVal val="visible"/>
                                      </p:to>
                                    </p:set>
                                    <p:animEffect transition="in" filter="box(in)">
                                      <p:cBhvr>
                                        <p:cTn id="26" dur="500"/>
                                        <p:tgtEl>
                                          <p:spTgt spid="11777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grpId="1" nodeType="clickEffect">
                                  <p:stCondLst>
                                    <p:cond delay="0"/>
                                  </p:stCondLst>
                                  <p:childTnLst>
                                    <p:set>
                                      <p:cBhvr>
                                        <p:cTn id="30" dur="1" fill="hold">
                                          <p:stCondLst>
                                            <p:cond delay="0"/>
                                          </p:stCondLst>
                                        </p:cTn>
                                        <p:tgtEl>
                                          <p:spTgt spid="117775"/>
                                        </p:tgtEl>
                                        <p:attrNameLst>
                                          <p:attrName>style.visibility</p:attrName>
                                        </p:attrNameLst>
                                      </p:cBhvr>
                                      <p:to>
                                        <p:strVal val="visible"/>
                                      </p:to>
                                    </p:set>
                                    <p:animEffect transition="in" filter="box(in)">
                                      <p:cBhvr>
                                        <p:cTn id="31" dur="500"/>
                                        <p:tgtEl>
                                          <p:spTgt spid="117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73" grpId="0" animBg="1"/>
      <p:bldP spid="117775" grpId="0" animBg="1"/>
      <p:bldP spid="117775"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93" name="Picture 9" descr="ANd9GcS8nYfSyebDct_NWV5a1lZ2HZyxTyUThtnaFlBIO_GxgavxdVFvo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11684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118794" name="Text Box 10"/>
          <p:cNvSpPr txBox="1">
            <a:spLocks noChangeArrowheads="1"/>
          </p:cNvSpPr>
          <p:nvPr/>
        </p:nvSpPr>
        <p:spPr bwMode="auto">
          <a:xfrm>
            <a:off x="249382" y="457201"/>
            <a:ext cx="6456218" cy="424731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600" u="sng" dirty="0" err="1"/>
              <a:t>Tình</a:t>
            </a:r>
            <a:r>
              <a:rPr lang="en-US" sz="3600" u="sng" dirty="0"/>
              <a:t> </a:t>
            </a:r>
            <a:r>
              <a:rPr lang="en-US" sz="3600" u="sng" dirty="0" err="1"/>
              <a:t>huống</a:t>
            </a:r>
            <a:r>
              <a:rPr lang="en-US" sz="3600" u="sng" dirty="0"/>
              <a:t> 4:</a:t>
            </a:r>
            <a:r>
              <a:rPr lang="en-US" sz="3600" dirty="0"/>
              <a:t>    </a:t>
            </a:r>
            <a:endParaRPr lang="en-US" sz="3600" dirty="0" smtClean="0"/>
          </a:p>
          <a:p>
            <a:pPr>
              <a:spcBef>
                <a:spcPct val="50000"/>
              </a:spcBef>
            </a:pPr>
            <a:r>
              <a:rPr lang="en-US" sz="3600" dirty="0" err="1" smtClean="0"/>
              <a:t>Một</a:t>
            </a:r>
            <a:r>
              <a:rPr lang="en-US" sz="3600" dirty="0" smtClean="0"/>
              <a:t> </a:t>
            </a:r>
            <a:r>
              <a:rPr lang="en-US" sz="3600" dirty="0" err="1"/>
              <a:t>bạn</a:t>
            </a:r>
            <a:r>
              <a:rPr lang="en-US" sz="3600" dirty="0"/>
              <a:t> </a:t>
            </a:r>
            <a:r>
              <a:rPr lang="en-US" sz="3600" dirty="0" err="1"/>
              <a:t>gái</a:t>
            </a:r>
            <a:r>
              <a:rPr lang="en-US" sz="3600" dirty="0"/>
              <a:t> D </a:t>
            </a:r>
            <a:r>
              <a:rPr lang="en-US" sz="3600" dirty="0" err="1"/>
              <a:t>đang</a:t>
            </a:r>
            <a:r>
              <a:rPr lang="en-US" sz="3600" dirty="0"/>
              <a:t> </a:t>
            </a:r>
            <a:r>
              <a:rPr lang="en-US" sz="3600" dirty="0" err="1"/>
              <a:t>học</a:t>
            </a:r>
            <a:r>
              <a:rPr lang="en-US" sz="3600" dirty="0"/>
              <a:t> </a:t>
            </a:r>
            <a:r>
              <a:rPr lang="en-US" sz="3600" dirty="0" err="1"/>
              <a:t>lớp</a:t>
            </a:r>
            <a:r>
              <a:rPr lang="en-US" sz="3600" dirty="0"/>
              <a:t> 7,vì </a:t>
            </a:r>
            <a:r>
              <a:rPr lang="en-US" sz="3600" dirty="0" err="1"/>
              <a:t>nhà</a:t>
            </a:r>
            <a:r>
              <a:rPr lang="en-US" sz="3600" dirty="0"/>
              <a:t> </a:t>
            </a:r>
            <a:r>
              <a:rPr lang="en-US" sz="3600" dirty="0" err="1"/>
              <a:t>xa</a:t>
            </a:r>
            <a:r>
              <a:rPr lang="en-US" sz="3600" dirty="0"/>
              <a:t> </a:t>
            </a:r>
            <a:r>
              <a:rPr lang="en-US" sz="3600" dirty="0" err="1"/>
              <a:t>nên</a:t>
            </a:r>
            <a:r>
              <a:rPr lang="en-US" sz="3600" dirty="0"/>
              <a:t> </a:t>
            </a:r>
            <a:r>
              <a:rPr lang="en-US" sz="3600" dirty="0" err="1"/>
              <a:t>em</a:t>
            </a:r>
            <a:r>
              <a:rPr lang="en-US" sz="3600" dirty="0"/>
              <a:t> ở </a:t>
            </a:r>
            <a:r>
              <a:rPr lang="en-US" sz="3600" dirty="0" err="1"/>
              <a:t>trọ</a:t>
            </a:r>
            <a:r>
              <a:rPr lang="en-US" sz="3600" dirty="0"/>
              <a:t> </a:t>
            </a:r>
            <a:r>
              <a:rPr lang="en-US" sz="3600" dirty="0" err="1"/>
              <a:t>nhà</a:t>
            </a:r>
            <a:r>
              <a:rPr lang="en-US" sz="3600" dirty="0"/>
              <a:t> </a:t>
            </a:r>
            <a:r>
              <a:rPr lang="en-US" sz="3600" dirty="0" err="1"/>
              <a:t>người</a:t>
            </a:r>
            <a:r>
              <a:rPr lang="en-US" sz="3600" dirty="0"/>
              <a:t> </a:t>
            </a:r>
            <a:r>
              <a:rPr lang="en-US" sz="3600" dirty="0" err="1"/>
              <a:t>họ</a:t>
            </a:r>
            <a:r>
              <a:rPr lang="en-US" sz="3600" dirty="0"/>
              <a:t> </a:t>
            </a:r>
            <a:r>
              <a:rPr lang="en-US" sz="3600" dirty="0" err="1"/>
              <a:t>hàng</a:t>
            </a:r>
            <a:r>
              <a:rPr lang="en-US" sz="3600" dirty="0"/>
              <a:t>, </a:t>
            </a:r>
            <a:r>
              <a:rPr lang="en-US" sz="3600" dirty="0" err="1"/>
              <a:t>nhưng</a:t>
            </a:r>
            <a:r>
              <a:rPr lang="en-US" sz="3600" dirty="0"/>
              <a:t> D </a:t>
            </a:r>
            <a:r>
              <a:rPr lang="en-US" sz="3600" dirty="0" err="1"/>
              <a:t>thật</a:t>
            </a:r>
            <a:r>
              <a:rPr lang="en-US" sz="3600" dirty="0"/>
              <a:t> </a:t>
            </a:r>
            <a:r>
              <a:rPr lang="en-US" sz="3600" dirty="0" err="1"/>
              <a:t>khó</a:t>
            </a:r>
            <a:r>
              <a:rPr lang="en-US" sz="3600" dirty="0"/>
              <a:t> </a:t>
            </a:r>
            <a:r>
              <a:rPr lang="en-US" sz="3600" dirty="0" err="1"/>
              <a:t>hiểu</a:t>
            </a:r>
            <a:r>
              <a:rPr lang="en-US" sz="3600" dirty="0"/>
              <a:t> </a:t>
            </a:r>
            <a:r>
              <a:rPr lang="en-US" sz="3600" dirty="0" err="1"/>
              <a:t>vì</a:t>
            </a:r>
            <a:r>
              <a:rPr lang="en-US" sz="3600" dirty="0"/>
              <a:t> </a:t>
            </a:r>
            <a:r>
              <a:rPr lang="en-US" sz="3600" dirty="0" err="1"/>
              <a:t>bà</a:t>
            </a:r>
            <a:r>
              <a:rPr lang="en-US" sz="3600" dirty="0"/>
              <a:t> </a:t>
            </a:r>
            <a:r>
              <a:rPr lang="en-US" sz="3600" dirty="0" err="1"/>
              <a:t>chủ</a:t>
            </a:r>
            <a:r>
              <a:rPr lang="en-US" sz="3600" dirty="0"/>
              <a:t> </a:t>
            </a:r>
            <a:r>
              <a:rPr lang="en-US" sz="3600" dirty="0" err="1"/>
              <a:t>nhà</a:t>
            </a:r>
            <a:r>
              <a:rPr lang="en-US" sz="3600" dirty="0"/>
              <a:t> </a:t>
            </a:r>
            <a:r>
              <a:rPr lang="en-US" sz="3600" dirty="0" err="1"/>
              <a:t>thường</a:t>
            </a:r>
            <a:r>
              <a:rPr lang="en-US" sz="3600" dirty="0"/>
              <a:t> </a:t>
            </a:r>
            <a:r>
              <a:rPr lang="en-US" sz="3600" dirty="0" err="1"/>
              <a:t>rình</a:t>
            </a:r>
            <a:r>
              <a:rPr lang="en-US" sz="3600" dirty="0"/>
              <a:t> </a:t>
            </a:r>
            <a:r>
              <a:rPr lang="en-US" sz="3600" dirty="0" err="1"/>
              <a:t>xem</a:t>
            </a:r>
            <a:r>
              <a:rPr lang="en-US" sz="3600" dirty="0"/>
              <a:t> D </a:t>
            </a:r>
            <a:r>
              <a:rPr lang="en-US" sz="3600" dirty="0" err="1"/>
              <a:t>tắm</a:t>
            </a:r>
            <a:r>
              <a:rPr lang="en-US" sz="3600" dirty="0"/>
              <a:t> </a:t>
            </a:r>
            <a:r>
              <a:rPr lang="en-US" sz="3600" dirty="0" err="1"/>
              <a:t>và</a:t>
            </a:r>
            <a:r>
              <a:rPr lang="en-US" sz="3600" dirty="0"/>
              <a:t> hay </a:t>
            </a:r>
            <a:r>
              <a:rPr lang="en-US" sz="3600" dirty="0" err="1"/>
              <a:t>ôm</a:t>
            </a:r>
            <a:r>
              <a:rPr lang="en-US" sz="3600" dirty="0"/>
              <a:t> </a:t>
            </a:r>
            <a:r>
              <a:rPr lang="en-US" sz="3600" dirty="0" err="1"/>
              <a:t>ấp</a:t>
            </a:r>
            <a:r>
              <a:rPr lang="en-US" sz="3600" dirty="0"/>
              <a:t> D, </a:t>
            </a:r>
            <a:r>
              <a:rPr lang="en-US" sz="3600" dirty="0" err="1"/>
              <a:t>làm</a:t>
            </a:r>
            <a:r>
              <a:rPr lang="en-US" sz="3600" dirty="0"/>
              <a:t> D </a:t>
            </a:r>
            <a:r>
              <a:rPr lang="en-US" sz="3600" dirty="0" err="1"/>
              <a:t>nổi</a:t>
            </a:r>
            <a:r>
              <a:rPr lang="en-US" sz="3600" dirty="0"/>
              <a:t> </a:t>
            </a:r>
            <a:r>
              <a:rPr lang="en-US" sz="3600" dirty="0" err="1"/>
              <a:t>cả</a:t>
            </a:r>
            <a:r>
              <a:rPr lang="en-US" sz="3600" dirty="0"/>
              <a:t> </a:t>
            </a:r>
            <a:r>
              <a:rPr lang="en-US" sz="3600" dirty="0" err="1"/>
              <a:t>gai</a:t>
            </a:r>
            <a:r>
              <a:rPr lang="en-US" sz="3600" dirty="0"/>
              <a:t> </a:t>
            </a:r>
            <a:r>
              <a:rPr lang="en-US" sz="3600" dirty="0" err="1"/>
              <a:t>ốc</a:t>
            </a:r>
            <a:r>
              <a:rPr lang="en-US" sz="3600" dirty="0"/>
              <a:t>.</a:t>
            </a:r>
          </a:p>
        </p:txBody>
      </p:sp>
      <p:sp>
        <p:nvSpPr>
          <p:cNvPr id="118795" name="AutoShape 11"/>
          <p:cNvSpPr>
            <a:spLocks noChangeArrowheads="1"/>
          </p:cNvSpPr>
          <p:nvPr/>
        </p:nvSpPr>
        <p:spPr bwMode="auto">
          <a:xfrm>
            <a:off x="6807200" y="304800"/>
            <a:ext cx="5384800" cy="3810000"/>
          </a:xfrm>
          <a:prstGeom prst="cloudCallout">
            <a:avLst>
              <a:gd name="adj1" fmla="val 39977"/>
              <a:gd name="adj2" fmla="val 94000"/>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3600" dirty="0" err="1">
                <a:solidFill>
                  <a:srgbClr val="FF0000"/>
                </a:solidFill>
              </a:rPr>
              <a:t>Tình</a:t>
            </a:r>
            <a:r>
              <a:rPr lang="en-US" sz="3600" dirty="0">
                <a:solidFill>
                  <a:srgbClr val="FF0000"/>
                </a:solidFill>
              </a:rPr>
              <a:t> </a:t>
            </a:r>
            <a:r>
              <a:rPr lang="en-US" sz="3600" dirty="0" err="1">
                <a:solidFill>
                  <a:srgbClr val="FF0000"/>
                </a:solidFill>
              </a:rPr>
              <a:t>huống</a:t>
            </a:r>
            <a:r>
              <a:rPr lang="en-US" sz="3600" dirty="0">
                <a:solidFill>
                  <a:srgbClr val="FF0000"/>
                </a:solidFill>
              </a:rPr>
              <a:t> </a:t>
            </a:r>
            <a:r>
              <a:rPr lang="en-US" sz="3600" dirty="0" err="1">
                <a:solidFill>
                  <a:srgbClr val="FF0000"/>
                </a:solidFill>
              </a:rPr>
              <a:t>này</a:t>
            </a:r>
            <a:r>
              <a:rPr lang="en-US" sz="3600" dirty="0">
                <a:solidFill>
                  <a:srgbClr val="FF0000"/>
                </a:solidFill>
              </a:rPr>
              <a:t> </a:t>
            </a:r>
            <a:r>
              <a:rPr lang="en-US" sz="3600" dirty="0" err="1">
                <a:solidFill>
                  <a:srgbClr val="FF0000"/>
                </a:solidFill>
              </a:rPr>
              <a:t>có</a:t>
            </a:r>
            <a:r>
              <a:rPr lang="en-US" sz="3600" dirty="0">
                <a:solidFill>
                  <a:srgbClr val="FF0000"/>
                </a:solidFill>
              </a:rPr>
              <a:t> </a:t>
            </a:r>
            <a:r>
              <a:rPr lang="en-US" sz="3600" dirty="0" err="1">
                <a:solidFill>
                  <a:srgbClr val="FF0000"/>
                </a:solidFill>
              </a:rPr>
              <a:t>nguy</a:t>
            </a:r>
            <a:r>
              <a:rPr lang="en-US" sz="3600" dirty="0">
                <a:solidFill>
                  <a:srgbClr val="FF0000"/>
                </a:solidFill>
              </a:rPr>
              <a:t> </a:t>
            </a:r>
            <a:r>
              <a:rPr lang="en-US" sz="3600" dirty="0" err="1">
                <a:solidFill>
                  <a:srgbClr val="FF0000"/>
                </a:solidFill>
              </a:rPr>
              <a:t>cơ</a:t>
            </a:r>
            <a:r>
              <a:rPr lang="en-US" sz="3600" dirty="0">
                <a:solidFill>
                  <a:srgbClr val="FF0000"/>
                </a:solidFill>
              </a:rPr>
              <a:t> </a:t>
            </a:r>
            <a:r>
              <a:rPr lang="en-US" sz="3600" dirty="0" err="1">
                <a:solidFill>
                  <a:srgbClr val="FF0000"/>
                </a:solidFill>
              </a:rPr>
              <a:t>gì</a:t>
            </a:r>
            <a:r>
              <a:rPr lang="en-US" sz="3600" dirty="0">
                <a:solidFill>
                  <a:srgbClr val="FF0000"/>
                </a:solidFill>
              </a:rPr>
              <a:t> </a:t>
            </a:r>
            <a:r>
              <a:rPr lang="en-US" sz="3600" dirty="0" err="1">
                <a:solidFill>
                  <a:srgbClr val="FF0000"/>
                </a:solidFill>
              </a:rPr>
              <a:t>không</a:t>
            </a:r>
            <a:r>
              <a:rPr lang="en-US" sz="3600" dirty="0">
                <a:solidFill>
                  <a:srgbClr val="FF0000"/>
                </a:solidFill>
              </a:rPr>
              <a:t>? D </a:t>
            </a:r>
            <a:r>
              <a:rPr lang="en-US" sz="3600" dirty="0" err="1">
                <a:solidFill>
                  <a:srgbClr val="FF0000"/>
                </a:solidFill>
              </a:rPr>
              <a:t>phải</a:t>
            </a:r>
            <a:r>
              <a:rPr lang="en-US" sz="3600" dirty="0">
                <a:solidFill>
                  <a:srgbClr val="FF0000"/>
                </a:solidFill>
              </a:rPr>
              <a:t> </a:t>
            </a:r>
            <a:r>
              <a:rPr lang="en-US" sz="3600" dirty="0" err="1">
                <a:solidFill>
                  <a:srgbClr val="FF0000"/>
                </a:solidFill>
              </a:rPr>
              <a:t>làm</a:t>
            </a:r>
            <a:r>
              <a:rPr lang="en-US" sz="3600" dirty="0">
                <a:solidFill>
                  <a:srgbClr val="FF0000"/>
                </a:solidFill>
              </a:rPr>
              <a:t> </a:t>
            </a:r>
            <a:r>
              <a:rPr lang="en-US" sz="3600" dirty="0" err="1">
                <a:solidFill>
                  <a:srgbClr val="FF0000"/>
                </a:solidFill>
              </a:rPr>
              <a:t>gì</a:t>
            </a:r>
            <a:r>
              <a:rPr lang="en-US" sz="3600" dirty="0">
                <a:solidFill>
                  <a:srgbClr val="FF0000"/>
                </a:solidFill>
              </a:rPr>
              <a:t>?</a:t>
            </a:r>
          </a:p>
        </p:txBody>
      </p:sp>
      <p:pic>
        <p:nvPicPr>
          <p:cNvPr id="118797" name="Picture 13" descr="ANd9GcTzNodmk2dV3FM_BvCAIluv4b4UXfbNYOtjDYzHinQTWj0ZTGM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114800"/>
            <a:ext cx="35560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682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grpId="0" nodeType="withEffect">
                                  <p:stCondLst>
                                    <p:cond delay="0"/>
                                  </p:stCondLst>
                                  <p:childTnLst>
                                    <p:animEffect transition="out" filter="fade">
                                      <p:cBhvr>
                                        <p:cTn id="6" dur="2000"/>
                                        <p:tgtEl>
                                          <p:spTgt spid="118794"/>
                                        </p:tgtEl>
                                      </p:cBhvr>
                                    </p:animEffect>
                                    <p:set>
                                      <p:cBhvr>
                                        <p:cTn id="7" dur="1" fill="hold">
                                          <p:stCondLst>
                                            <p:cond delay="1999"/>
                                          </p:stCondLst>
                                        </p:cTn>
                                        <p:tgtEl>
                                          <p:spTgt spid="11879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18795"/>
                                        </p:tgtEl>
                                      </p:cBhvr>
                                    </p:animEffect>
                                    <p:set>
                                      <p:cBhvr>
                                        <p:cTn id="10" dur="1" fill="hold">
                                          <p:stCondLst>
                                            <p:cond delay="1999"/>
                                          </p:stCondLst>
                                        </p:cTn>
                                        <p:tgtEl>
                                          <p:spTgt spid="118795"/>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18797"/>
                                        </p:tgtEl>
                                      </p:cBhvr>
                                    </p:animEffect>
                                    <p:set>
                                      <p:cBhvr>
                                        <p:cTn id="13" dur="1" fill="hold">
                                          <p:stCondLst>
                                            <p:cond delay="1999"/>
                                          </p:stCondLst>
                                        </p:cTn>
                                        <p:tgtEl>
                                          <p:spTgt spid="118797"/>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1" nodeType="clickEffect">
                                  <p:stCondLst>
                                    <p:cond delay="0"/>
                                  </p:stCondLst>
                                  <p:childTnLst>
                                    <p:set>
                                      <p:cBhvr>
                                        <p:cTn id="17" dur="1" fill="hold">
                                          <p:stCondLst>
                                            <p:cond delay="0"/>
                                          </p:stCondLst>
                                        </p:cTn>
                                        <p:tgtEl>
                                          <p:spTgt spid="118794"/>
                                        </p:tgtEl>
                                        <p:attrNameLst>
                                          <p:attrName>style.visibility</p:attrName>
                                        </p:attrNameLst>
                                      </p:cBhvr>
                                      <p:to>
                                        <p:strVal val="visible"/>
                                      </p:to>
                                    </p:set>
                                    <p:animEffect transition="in" filter="diamond(in)">
                                      <p:cBhvr>
                                        <p:cTn id="18" dur="2000"/>
                                        <p:tgtEl>
                                          <p:spTgt spid="11879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0" presetClass="entr" presetSubtype="0" fill="hold" nodeType="clickEffect">
                                  <p:stCondLst>
                                    <p:cond delay="0"/>
                                  </p:stCondLst>
                                  <p:childTnLst>
                                    <p:set>
                                      <p:cBhvr>
                                        <p:cTn id="22" dur="1" fill="hold">
                                          <p:stCondLst>
                                            <p:cond delay="0"/>
                                          </p:stCondLst>
                                        </p:cTn>
                                        <p:tgtEl>
                                          <p:spTgt spid="118797"/>
                                        </p:tgtEl>
                                        <p:attrNameLst>
                                          <p:attrName>style.visibility</p:attrName>
                                        </p:attrNameLst>
                                      </p:cBhvr>
                                      <p:to>
                                        <p:strVal val="visible"/>
                                      </p:to>
                                    </p:set>
                                    <p:animEffect transition="in" filter="wedge">
                                      <p:cBhvr>
                                        <p:cTn id="23" dur="2000"/>
                                        <p:tgtEl>
                                          <p:spTgt spid="11879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grpId="1" nodeType="clickEffect">
                                  <p:stCondLst>
                                    <p:cond delay="0"/>
                                  </p:stCondLst>
                                  <p:childTnLst>
                                    <p:set>
                                      <p:cBhvr>
                                        <p:cTn id="27" dur="1" fill="hold">
                                          <p:stCondLst>
                                            <p:cond delay="0"/>
                                          </p:stCondLst>
                                        </p:cTn>
                                        <p:tgtEl>
                                          <p:spTgt spid="118795"/>
                                        </p:tgtEl>
                                        <p:attrNameLst>
                                          <p:attrName>style.visibility</p:attrName>
                                        </p:attrNameLst>
                                      </p:cBhvr>
                                      <p:to>
                                        <p:strVal val="visible"/>
                                      </p:to>
                                    </p:set>
                                    <p:animEffect transition="in" filter="diamond(in)">
                                      <p:cBhvr>
                                        <p:cTn id="28" dur="2000"/>
                                        <p:tgtEl>
                                          <p:spTgt spid="118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4" grpId="0" animBg="1"/>
      <p:bldP spid="118794" grpId="1" animBg="1"/>
      <p:bldP spid="118795" grpId="0" animBg="1"/>
      <p:bldP spid="118795" grpId="1"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6" name="Picture 8" descr="ANd9GcSJp5tn6Xa60yxmi8G_UdxpqTObW24EPcs6hHX_DZwFs5VU-rMMk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152400"/>
            <a:ext cx="11684000" cy="6553200"/>
          </a:xfrm>
          <a:prstGeom prst="rect">
            <a:avLst/>
          </a:prstGeom>
          <a:noFill/>
          <a:extLst>
            <a:ext uri="{909E8E84-426E-40DD-AFC4-6F175D3DCCD1}">
              <a14:hiddenFill xmlns:a14="http://schemas.microsoft.com/office/drawing/2010/main">
                <a:solidFill>
                  <a:srgbClr val="FFFFFF"/>
                </a:solidFill>
              </a14:hiddenFill>
            </a:ext>
          </a:extLst>
        </p:spPr>
      </p:pic>
      <p:pic>
        <p:nvPicPr>
          <p:cNvPr id="119817" name="Picture 9" descr="ANd9GcRN8HkJXLzAGDRr5kP3XQsuC4nyN4XroySVJJdTHdD_hg6bIUo20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4775200" cy="3124200"/>
          </a:xfrm>
          <a:prstGeom prst="rect">
            <a:avLst/>
          </a:prstGeom>
          <a:noFill/>
          <a:extLst>
            <a:ext uri="{909E8E84-426E-40DD-AFC4-6F175D3DCCD1}">
              <a14:hiddenFill xmlns:a14="http://schemas.microsoft.com/office/drawing/2010/main">
                <a:solidFill>
                  <a:srgbClr val="FFFFFF"/>
                </a:solidFill>
              </a14:hiddenFill>
            </a:ext>
          </a:extLst>
        </p:spPr>
      </p:pic>
      <p:pic>
        <p:nvPicPr>
          <p:cNvPr id="119818" name="Picture 10" descr="ANd9GcS8Lo2KmphzPRy3YBTEIapRtZhSunMx-KuiNmukHPQo8S5HUrwzP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 y="3048000"/>
            <a:ext cx="4876800" cy="3657600"/>
          </a:xfrm>
          <a:prstGeom prst="rect">
            <a:avLst/>
          </a:prstGeom>
          <a:noFill/>
          <a:extLst>
            <a:ext uri="{909E8E84-426E-40DD-AFC4-6F175D3DCCD1}">
              <a14:hiddenFill xmlns:a14="http://schemas.microsoft.com/office/drawing/2010/main">
                <a:solidFill>
                  <a:srgbClr val="FFFFFF"/>
                </a:solidFill>
              </a14:hiddenFill>
            </a:ext>
          </a:extLst>
        </p:spPr>
      </p:pic>
      <p:sp>
        <p:nvSpPr>
          <p:cNvPr id="119819" name="Text Box 11"/>
          <p:cNvSpPr txBox="1">
            <a:spLocks noChangeArrowheads="1"/>
          </p:cNvSpPr>
          <p:nvPr/>
        </p:nvSpPr>
        <p:spPr bwMode="auto">
          <a:xfrm>
            <a:off x="5080000" y="228601"/>
            <a:ext cx="1727200" cy="34163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i="1"/>
              <a:t>Nguy cơ bị xâm hại tình dục đồng tính</a:t>
            </a:r>
          </a:p>
        </p:txBody>
      </p:sp>
      <p:pic>
        <p:nvPicPr>
          <p:cNvPr id="119820" name="Picture 12" descr="ANd9GcTql2NQlevY8vAnsukp_FWcIOPYLqJE8mChvxB0P3bwEN5Uun17A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7200" y="228600"/>
            <a:ext cx="49784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19821" name="Picture 13" descr="ANd9GcRWHpB4aeSywBkGaoOIVSLsUOCuRQ3nUoTQ5-7Ne1cC90ER8uZoU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7200" y="3276600"/>
            <a:ext cx="49784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57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xit" presetSubtype="10" fill="hold" nodeType="withEffect">
                                  <p:stCondLst>
                                    <p:cond delay="0"/>
                                  </p:stCondLst>
                                  <p:childTnLst>
                                    <p:animEffect transition="out" filter="blinds(horizontal)">
                                      <p:cBhvr>
                                        <p:cTn id="6" dur="500"/>
                                        <p:tgtEl>
                                          <p:spTgt spid="119817"/>
                                        </p:tgtEl>
                                      </p:cBhvr>
                                    </p:animEffect>
                                    <p:set>
                                      <p:cBhvr>
                                        <p:cTn id="7" dur="1" fill="hold">
                                          <p:stCondLst>
                                            <p:cond delay="499"/>
                                          </p:stCondLst>
                                        </p:cTn>
                                        <p:tgtEl>
                                          <p:spTgt spid="119817"/>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119818"/>
                                        </p:tgtEl>
                                      </p:cBhvr>
                                    </p:animEffect>
                                    <p:set>
                                      <p:cBhvr>
                                        <p:cTn id="10" dur="1" fill="hold">
                                          <p:stCondLst>
                                            <p:cond delay="499"/>
                                          </p:stCondLst>
                                        </p:cTn>
                                        <p:tgtEl>
                                          <p:spTgt spid="119818"/>
                                        </p:tgtEl>
                                        <p:attrNameLst>
                                          <p:attrName>style.visibility</p:attrName>
                                        </p:attrNameLst>
                                      </p:cBhvr>
                                      <p:to>
                                        <p:strVal val="hidden"/>
                                      </p:to>
                                    </p:set>
                                  </p:childTnLst>
                                </p:cTn>
                              </p:par>
                              <p:par>
                                <p:cTn id="11" presetID="3" presetClass="exit" presetSubtype="10" fill="hold" nodeType="withEffect">
                                  <p:stCondLst>
                                    <p:cond delay="0"/>
                                  </p:stCondLst>
                                  <p:childTnLst>
                                    <p:animEffect transition="out" filter="blinds(horizontal)">
                                      <p:cBhvr>
                                        <p:cTn id="12" dur="500"/>
                                        <p:tgtEl>
                                          <p:spTgt spid="119820"/>
                                        </p:tgtEl>
                                      </p:cBhvr>
                                    </p:animEffect>
                                    <p:set>
                                      <p:cBhvr>
                                        <p:cTn id="13" dur="1" fill="hold">
                                          <p:stCondLst>
                                            <p:cond delay="499"/>
                                          </p:stCondLst>
                                        </p:cTn>
                                        <p:tgtEl>
                                          <p:spTgt spid="119820"/>
                                        </p:tgtEl>
                                        <p:attrNameLst>
                                          <p:attrName>style.visibility</p:attrName>
                                        </p:attrNameLst>
                                      </p:cBhvr>
                                      <p:to>
                                        <p:strVal val="hidden"/>
                                      </p:to>
                                    </p:set>
                                  </p:childTnLst>
                                </p:cTn>
                              </p:par>
                              <p:par>
                                <p:cTn id="14" presetID="3" presetClass="exit" presetSubtype="10" fill="hold" nodeType="withEffect">
                                  <p:stCondLst>
                                    <p:cond delay="0"/>
                                  </p:stCondLst>
                                  <p:childTnLst>
                                    <p:animEffect transition="out" filter="blinds(horizontal)">
                                      <p:cBhvr>
                                        <p:cTn id="15" dur="500"/>
                                        <p:tgtEl>
                                          <p:spTgt spid="119821"/>
                                        </p:tgtEl>
                                      </p:cBhvr>
                                    </p:animEffect>
                                    <p:set>
                                      <p:cBhvr>
                                        <p:cTn id="16" dur="1" fill="hold">
                                          <p:stCondLst>
                                            <p:cond delay="499"/>
                                          </p:stCondLst>
                                        </p:cTn>
                                        <p:tgtEl>
                                          <p:spTgt spid="119821"/>
                                        </p:tgtEl>
                                        <p:attrNameLst>
                                          <p:attrName>style.visibility</p:attrName>
                                        </p:attrNameLst>
                                      </p:cBhvr>
                                      <p:to>
                                        <p:strVal val="hidden"/>
                                      </p:to>
                                    </p:set>
                                  </p:childTnLst>
                                </p:cTn>
                              </p:par>
                              <p:par>
                                <p:cTn id="17" presetID="3" presetClass="exit" presetSubtype="10" fill="hold" nodeType="withEffect">
                                  <p:stCondLst>
                                    <p:cond delay="0"/>
                                  </p:stCondLst>
                                  <p:childTnLst>
                                    <p:animEffect transition="out" filter="blinds(horizontal)">
                                      <p:cBhvr>
                                        <p:cTn id="18" dur="500"/>
                                        <p:tgtEl>
                                          <p:spTgt spid="119819">
                                            <p:txEl>
                                              <p:pRg st="0" end="0"/>
                                            </p:txEl>
                                          </p:spTgt>
                                        </p:tgtEl>
                                      </p:cBhvr>
                                    </p:animEffect>
                                    <p:set>
                                      <p:cBhvr>
                                        <p:cTn id="19" dur="1" fill="hold">
                                          <p:stCondLst>
                                            <p:cond delay="499"/>
                                          </p:stCondLst>
                                        </p:cTn>
                                        <p:tgtEl>
                                          <p:spTgt spid="119819">
                                            <p:txEl>
                                              <p:pRg st="0" end="0"/>
                                            </p:txEl>
                                          </p:spTgt>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nodeType="clickEffect">
                                  <p:stCondLst>
                                    <p:cond delay="0"/>
                                  </p:stCondLst>
                                  <p:childTnLst>
                                    <p:set>
                                      <p:cBhvr>
                                        <p:cTn id="23" dur="1" fill="hold">
                                          <p:stCondLst>
                                            <p:cond delay="0"/>
                                          </p:stCondLst>
                                        </p:cTn>
                                        <p:tgtEl>
                                          <p:spTgt spid="119817"/>
                                        </p:tgtEl>
                                        <p:attrNameLst>
                                          <p:attrName>style.visibility</p:attrName>
                                        </p:attrNameLst>
                                      </p:cBhvr>
                                      <p:to>
                                        <p:strVal val="visible"/>
                                      </p:to>
                                    </p:set>
                                    <p:animEffect transition="in" filter="box(in)">
                                      <p:cBhvr>
                                        <p:cTn id="24" dur="500"/>
                                        <p:tgtEl>
                                          <p:spTgt spid="11981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16" fill="hold" nodeType="clickEffect">
                                  <p:stCondLst>
                                    <p:cond delay="0"/>
                                  </p:stCondLst>
                                  <p:childTnLst>
                                    <p:set>
                                      <p:cBhvr>
                                        <p:cTn id="28" dur="1" fill="hold">
                                          <p:stCondLst>
                                            <p:cond delay="0"/>
                                          </p:stCondLst>
                                        </p:cTn>
                                        <p:tgtEl>
                                          <p:spTgt spid="119818"/>
                                        </p:tgtEl>
                                        <p:attrNameLst>
                                          <p:attrName>style.visibility</p:attrName>
                                        </p:attrNameLst>
                                      </p:cBhvr>
                                      <p:to>
                                        <p:strVal val="visible"/>
                                      </p:to>
                                    </p:set>
                                    <p:animEffect transition="in" filter="box(in)">
                                      <p:cBhvr>
                                        <p:cTn id="29" dur="500"/>
                                        <p:tgtEl>
                                          <p:spTgt spid="11981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119820"/>
                                        </p:tgtEl>
                                        <p:attrNameLst>
                                          <p:attrName>style.visibility</p:attrName>
                                        </p:attrNameLst>
                                      </p:cBhvr>
                                      <p:to>
                                        <p:strVal val="visible"/>
                                      </p:to>
                                    </p:set>
                                    <p:animEffect transition="in" filter="box(in)">
                                      <p:cBhvr>
                                        <p:cTn id="34" dur="500"/>
                                        <p:tgtEl>
                                          <p:spTgt spid="11982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 presetClass="entr" presetSubtype="16" fill="hold" nodeType="clickEffect">
                                  <p:stCondLst>
                                    <p:cond delay="0"/>
                                  </p:stCondLst>
                                  <p:childTnLst>
                                    <p:set>
                                      <p:cBhvr>
                                        <p:cTn id="38" dur="1" fill="hold">
                                          <p:stCondLst>
                                            <p:cond delay="0"/>
                                          </p:stCondLst>
                                        </p:cTn>
                                        <p:tgtEl>
                                          <p:spTgt spid="119821"/>
                                        </p:tgtEl>
                                        <p:attrNameLst>
                                          <p:attrName>style.visibility</p:attrName>
                                        </p:attrNameLst>
                                      </p:cBhvr>
                                      <p:to>
                                        <p:strVal val="visible"/>
                                      </p:to>
                                    </p:set>
                                    <p:animEffect transition="in" filter="box(in)">
                                      <p:cBhvr>
                                        <p:cTn id="39" dur="500"/>
                                        <p:tgtEl>
                                          <p:spTgt spid="11982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0" presetClass="entr" presetSubtype="0" fill="hold" grpId="0" nodeType="clickEffect">
                                  <p:stCondLst>
                                    <p:cond delay="0"/>
                                  </p:stCondLst>
                                  <p:childTnLst>
                                    <p:set>
                                      <p:cBhvr>
                                        <p:cTn id="43" dur="1" fill="hold">
                                          <p:stCondLst>
                                            <p:cond delay="0"/>
                                          </p:stCondLst>
                                        </p:cTn>
                                        <p:tgtEl>
                                          <p:spTgt spid="119819">
                                            <p:bg/>
                                          </p:spTgt>
                                        </p:tgtEl>
                                        <p:attrNameLst>
                                          <p:attrName>style.visibility</p:attrName>
                                        </p:attrNameLst>
                                      </p:cBhvr>
                                      <p:to>
                                        <p:strVal val="visible"/>
                                      </p:to>
                                    </p:set>
                                    <p:animEffect transition="in" filter="wedge">
                                      <p:cBhvr>
                                        <p:cTn id="44" dur="2000"/>
                                        <p:tgtEl>
                                          <p:spTgt spid="119819">
                                            <p:bg/>
                                          </p:spTgt>
                                        </p:tgtEl>
                                      </p:cBhvr>
                                    </p:animEffect>
                                  </p:childTnLst>
                                </p:cTn>
                              </p:par>
                              <p:par>
                                <p:cTn id="45" presetID="20" presetClass="entr" presetSubtype="0" fill="hold" grpId="0" nodeType="withEffect">
                                  <p:stCondLst>
                                    <p:cond delay="0"/>
                                  </p:stCondLst>
                                  <p:childTnLst>
                                    <p:set>
                                      <p:cBhvr>
                                        <p:cTn id="46" dur="1" fill="hold">
                                          <p:stCondLst>
                                            <p:cond delay="0"/>
                                          </p:stCondLst>
                                        </p:cTn>
                                        <p:tgtEl>
                                          <p:spTgt spid="119819">
                                            <p:txEl>
                                              <p:pRg st="0" end="0"/>
                                            </p:txEl>
                                          </p:spTgt>
                                        </p:tgtEl>
                                        <p:attrNameLst>
                                          <p:attrName>style.visibility</p:attrName>
                                        </p:attrNameLst>
                                      </p:cBhvr>
                                      <p:to>
                                        <p:strVal val="visible"/>
                                      </p:to>
                                    </p:set>
                                    <p:animEffect transition="in" filter="wedge">
                                      <p:cBhvr>
                                        <p:cTn id="47" dur="2000"/>
                                        <p:tgtEl>
                                          <p:spTgt spid="1198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9" grpId="0" build="allAtOnce"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44" name="Picture 12" descr="ANd9GcSrrHegWUVUfDtqD2qBcTJAXwgeJk_KBOOUpokd8IrVrBAxwaymD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0845" name="Picture 13" descr="ANd9GcQLk3slxkSJa4AqfvzzYcON_5VWfUbkWcjLaPVBHQx6486aYV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8601"/>
            <a:ext cx="4267200" cy="2924175"/>
          </a:xfrm>
          <a:prstGeom prst="rect">
            <a:avLst/>
          </a:prstGeom>
          <a:noFill/>
          <a:extLst>
            <a:ext uri="{909E8E84-426E-40DD-AFC4-6F175D3DCCD1}">
              <a14:hiddenFill xmlns:a14="http://schemas.microsoft.com/office/drawing/2010/main">
                <a:solidFill>
                  <a:srgbClr val="FFFFFF"/>
                </a:solidFill>
              </a14:hiddenFill>
            </a:ext>
          </a:extLst>
        </p:spPr>
      </p:pic>
      <p:pic>
        <p:nvPicPr>
          <p:cNvPr id="120846" name="Picture 14" descr="ANd9GcQ-1ZCbPV6UqJ8MYoU9yU56m3f3uS_JuAZMMysrjMvENSTTb8YynXQsJ-z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276600"/>
            <a:ext cx="4267200" cy="3124200"/>
          </a:xfrm>
          <a:prstGeom prst="rect">
            <a:avLst/>
          </a:prstGeom>
          <a:noFill/>
          <a:extLst>
            <a:ext uri="{909E8E84-426E-40DD-AFC4-6F175D3DCCD1}">
              <a14:hiddenFill xmlns:a14="http://schemas.microsoft.com/office/drawing/2010/main">
                <a:solidFill>
                  <a:srgbClr val="FFFFFF"/>
                </a:solidFill>
              </a14:hiddenFill>
            </a:ext>
          </a:extLst>
        </p:spPr>
      </p:pic>
      <p:sp>
        <p:nvSpPr>
          <p:cNvPr id="120847" name="Text Box 15"/>
          <p:cNvSpPr txBox="1">
            <a:spLocks noChangeArrowheads="1"/>
          </p:cNvSpPr>
          <p:nvPr/>
        </p:nvSpPr>
        <p:spPr bwMode="auto">
          <a:xfrm>
            <a:off x="4978400" y="228600"/>
            <a:ext cx="1828800" cy="45243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i="1"/>
              <a:t>Phải thật kín đáo trong cách ăn mặc và nơi riêng tư.</a:t>
            </a:r>
          </a:p>
        </p:txBody>
      </p:sp>
      <p:pic>
        <p:nvPicPr>
          <p:cNvPr id="120848" name="Picture 16" descr="ANd9GcR32UIOp8z_dlN0OkC-RbBUZw797UXmz9yNgCf6h_5Ksv_bNo4xw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7200" y="228600"/>
            <a:ext cx="2438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20849" name="Picture 17" descr="ANd9GcRrIZSyboXR5TgbERqsrB5dXLz52RvAuDyQ8j3rkugEe-67twW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0" y="228600"/>
            <a:ext cx="25400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20850" name="Picture 18" descr="ANd9GcQ5-vZb1E8sjD49soKGeX8x4c1cNrx-d7evMQ0_sjDD1BbLYwX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5600" y="3581400"/>
            <a:ext cx="51054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687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xit" presetSubtype="10" fill="hold" nodeType="withEffect">
                                  <p:stCondLst>
                                    <p:cond delay="0"/>
                                  </p:stCondLst>
                                  <p:childTnLst>
                                    <p:animEffect transition="out" filter="checkerboard(across)">
                                      <p:cBhvr>
                                        <p:cTn id="6" dur="500"/>
                                        <p:tgtEl>
                                          <p:spTgt spid="120845"/>
                                        </p:tgtEl>
                                      </p:cBhvr>
                                    </p:animEffect>
                                    <p:set>
                                      <p:cBhvr>
                                        <p:cTn id="7" dur="1" fill="hold">
                                          <p:stCondLst>
                                            <p:cond delay="499"/>
                                          </p:stCondLst>
                                        </p:cTn>
                                        <p:tgtEl>
                                          <p:spTgt spid="120845"/>
                                        </p:tgtEl>
                                        <p:attrNameLst>
                                          <p:attrName>style.visibility</p:attrName>
                                        </p:attrNameLst>
                                      </p:cBhvr>
                                      <p:to>
                                        <p:strVal val="hidden"/>
                                      </p:to>
                                    </p:set>
                                  </p:childTnLst>
                                </p:cTn>
                              </p:par>
                              <p:par>
                                <p:cTn id="8" presetID="5" presetClass="exit" presetSubtype="10" fill="hold" nodeType="withEffect">
                                  <p:stCondLst>
                                    <p:cond delay="0"/>
                                  </p:stCondLst>
                                  <p:childTnLst>
                                    <p:animEffect transition="out" filter="checkerboard(across)">
                                      <p:cBhvr>
                                        <p:cTn id="9" dur="500"/>
                                        <p:tgtEl>
                                          <p:spTgt spid="120849"/>
                                        </p:tgtEl>
                                      </p:cBhvr>
                                    </p:animEffect>
                                    <p:set>
                                      <p:cBhvr>
                                        <p:cTn id="10" dur="1" fill="hold">
                                          <p:stCondLst>
                                            <p:cond delay="499"/>
                                          </p:stCondLst>
                                        </p:cTn>
                                        <p:tgtEl>
                                          <p:spTgt spid="120849"/>
                                        </p:tgtEl>
                                        <p:attrNameLst>
                                          <p:attrName>style.visibility</p:attrName>
                                        </p:attrNameLst>
                                      </p:cBhvr>
                                      <p:to>
                                        <p:strVal val="hidden"/>
                                      </p:to>
                                    </p:set>
                                  </p:childTnLst>
                                </p:cTn>
                              </p:par>
                              <p:par>
                                <p:cTn id="11" presetID="5" presetClass="exit" presetSubtype="10" fill="hold" nodeType="withEffect">
                                  <p:stCondLst>
                                    <p:cond delay="0"/>
                                  </p:stCondLst>
                                  <p:childTnLst>
                                    <p:animEffect transition="out" filter="checkerboard(across)">
                                      <p:cBhvr>
                                        <p:cTn id="12" dur="500"/>
                                        <p:tgtEl>
                                          <p:spTgt spid="120848"/>
                                        </p:tgtEl>
                                      </p:cBhvr>
                                    </p:animEffect>
                                    <p:set>
                                      <p:cBhvr>
                                        <p:cTn id="13" dur="1" fill="hold">
                                          <p:stCondLst>
                                            <p:cond delay="499"/>
                                          </p:stCondLst>
                                        </p:cTn>
                                        <p:tgtEl>
                                          <p:spTgt spid="120848"/>
                                        </p:tgtEl>
                                        <p:attrNameLst>
                                          <p:attrName>style.visibility</p:attrName>
                                        </p:attrNameLst>
                                      </p:cBhvr>
                                      <p:to>
                                        <p:strVal val="hidden"/>
                                      </p:to>
                                    </p:set>
                                  </p:childTnLst>
                                </p:cTn>
                              </p:par>
                              <p:par>
                                <p:cTn id="14" presetID="5" presetClass="exit" presetSubtype="10" fill="hold" nodeType="withEffect">
                                  <p:stCondLst>
                                    <p:cond delay="0"/>
                                  </p:stCondLst>
                                  <p:childTnLst>
                                    <p:animEffect transition="out" filter="checkerboard(across)">
                                      <p:cBhvr>
                                        <p:cTn id="15" dur="500"/>
                                        <p:tgtEl>
                                          <p:spTgt spid="120846"/>
                                        </p:tgtEl>
                                      </p:cBhvr>
                                    </p:animEffect>
                                    <p:set>
                                      <p:cBhvr>
                                        <p:cTn id="16" dur="1" fill="hold">
                                          <p:stCondLst>
                                            <p:cond delay="499"/>
                                          </p:stCondLst>
                                        </p:cTn>
                                        <p:tgtEl>
                                          <p:spTgt spid="120846"/>
                                        </p:tgtEl>
                                        <p:attrNameLst>
                                          <p:attrName>style.visibility</p:attrName>
                                        </p:attrNameLst>
                                      </p:cBhvr>
                                      <p:to>
                                        <p:strVal val="hidden"/>
                                      </p:to>
                                    </p:set>
                                  </p:childTnLst>
                                </p:cTn>
                              </p:par>
                              <p:par>
                                <p:cTn id="17" presetID="5" presetClass="exit" presetSubtype="10" fill="hold" nodeType="withEffect">
                                  <p:stCondLst>
                                    <p:cond delay="0"/>
                                  </p:stCondLst>
                                  <p:childTnLst>
                                    <p:animEffect transition="out" filter="checkerboard(across)">
                                      <p:cBhvr>
                                        <p:cTn id="18" dur="500"/>
                                        <p:tgtEl>
                                          <p:spTgt spid="120850"/>
                                        </p:tgtEl>
                                      </p:cBhvr>
                                    </p:animEffect>
                                    <p:set>
                                      <p:cBhvr>
                                        <p:cTn id="19" dur="1" fill="hold">
                                          <p:stCondLst>
                                            <p:cond delay="499"/>
                                          </p:stCondLst>
                                        </p:cTn>
                                        <p:tgtEl>
                                          <p:spTgt spid="120850"/>
                                        </p:tgtEl>
                                        <p:attrNameLst>
                                          <p:attrName>style.visibility</p:attrName>
                                        </p:attrNameLst>
                                      </p:cBhvr>
                                      <p:to>
                                        <p:strVal val="hidden"/>
                                      </p:to>
                                    </p:set>
                                  </p:childTnLst>
                                </p:cTn>
                              </p:par>
                              <p:par>
                                <p:cTn id="20" presetID="5" presetClass="exit" presetSubtype="10" fill="hold" grpId="0" nodeType="withEffect">
                                  <p:stCondLst>
                                    <p:cond delay="0"/>
                                  </p:stCondLst>
                                  <p:childTnLst>
                                    <p:animEffect transition="out" filter="checkerboard(across)">
                                      <p:cBhvr>
                                        <p:cTn id="21" dur="500"/>
                                        <p:tgtEl>
                                          <p:spTgt spid="120847"/>
                                        </p:tgtEl>
                                      </p:cBhvr>
                                    </p:animEffect>
                                    <p:set>
                                      <p:cBhvr>
                                        <p:cTn id="22" dur="1" fill="hold">
                                          <p:stCondLst>
                                            <p:cond delay="499"/>
                                          </p:stCondLst>
                                        </p:cTn>
                                        <p:tgtEl>
                                          <p:spTgt spid="12084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7" presetClass="entr" presetSubtype="4" fill="hold" nodeType="clickEffect">
                                  <p:stCondLst>
                                    <p:cond delay="0"/>
                                  </p:stCondLst>
                                  <p:childTnLst>
                                    <p:set>
                                      <p:cBhvr>
                                        <p:cTn id="26" dur="1" fill="hold">
                                          <p:stCondLst>
                                            <p:cond delay="0"/>
                                          </p:stCondLst>
                                        </p:cTn>
                                        <p:tgtEl>
                                          <p:spTgt spid="120848"/>
                                        </p:tgtEl>
                                        <p:attrNameLst>
                                          <p:attrName>style.visibility</p:attrName>
                                        </p:attrNameLst>
                                      </p:cBhvr>
                                      <p:to>
                                        <p:strVal val="visible"/>
                                      </p:to>
                                    </p:set>
                                    <p:anim calcmode="lin" valueType="num">
                                      <p:cBhvr additive="base">
                                        <p:cTn id="27" dur="5000" fill="hold"/>
                                        <p:tgtEl>
                                          <p:spTgt spid="120848"/>
                                        </p:tgtEl>
                                        <p:attrNameLst>
                                          <p:attrName>ppt_x</p:attrName>
                                        </p:attrNameLst>
                                      </p:cBhvr>
                                      <p:tavLst>
                                        <p:tav tm="0">
                                          <p:val>
                                            <p:strVal val="#ppt_x"/>
                                          </p:val>
                                        </p:tav>
                                        <p:tav tm="100000">
                                          <p:val>
                                            <p:strVal val="#ppt_x"/>
                                          </p:val>
                                        </p:tav>
                                      </p:tavLst>
                                    </p:anim>
                                    <p:anim calcmode="lin" valueType="num">
                                      <p:cBhvr additive="base">
                                        <p:cTn id="28" dur="5000" fill="hold"/>
                                        <p:tgtEl>
                                          <p:spTgt spid="120848"/>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7" presetClass="entr" presetSubtype="4" fill="hold" nodeType="clickEffect">
                                  <p:stCondLst>
                                    <p:cond delay="0"/>
                                  </p:stCondLst>
                                  <p:childTnLst>
                                    <p:set>
                                      <p:cBhvr>
                                        <p:cTn id="32" dur="1" fill="hold">
                                          <p:stCondLst>
                                            <p:cond delay="0"/>
                                          </p:stCondLst>
                                        </p:cTn>
                                        <p:tgtEl>
                                          <p:spTgt spid="120845"/>
                                        </p:tgtEl>
                                        <p:attrNameLst>
                                          <p:attrName>style.visibility</p:attrName>
                                        </p:attrNameLst>
                                      </p:cBhvr>
                                      <p:to>
                                        <p:strVal val="visible"/>
                                      </p:to>
                                    </p:set>
                                    <p:anim calcmode="lin" valueType="num">
                                      <p:cBhvr additive="base">
                                        <p:cTn id="33" dur="5000" fill="hold"/>
                                        <p:tgtEl>
                                          <p:spTgt spid="120845"/>
                                        </p:tgtEl>
                                        <p:attrNameLst>
                                          <p:attrName>ppt_x</p:attrName>
                                        </p:attrNameLst>
                                      </p:cBhvr>
                                      <p:tavLst>
                                        <p:tav tm="0">
                                          <p:val>
                                            <p:strVal val="#ppt_x"/>
                                          </p:val>
                                        </p:tav>
                                        <p:tav tm="100000">
                                          <p:val>
                                            <p:strVal val="#ppt_x"/>
                                          </p:val>
                                        </p:tav>
                                      </p:tavLst>
                                    </p:anim>
                                    <p:anim calcmode="lin" valueType="num">
                                      <p:cBhvr additive="base">
                                        <p:cTn id="34" dur="5000" fill="hold"/>
                                        <p:tgtEl>
                                          <p:spTgt spid="120845"/>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7" presetClass="entr" presetSubtype="4" fill="hold" nodeType="clickEffect">
                                  <p:stCondLst>
                                    <p:cond delay="0"/>
                                  </p:stCondLst>
                                  <p:childTnLst>
                                    <p:set>
                                      <p:cBhvr>
                                        <p:cTn id="38" dur="1" fill="hold">
                                          <p:stCondLst>
                                            <p:cond delay="0"/>
                                          </p:stCondLst>
                                        </p:cTn>
                                        <p:tgtEl>
                                          <p:spTgt spid="120849"/>
                                        </p:tgtEl>
                                        <p:attrNameLst>
                                          <p:attrName>style.visibility</p:attrName>
                                        </p:attrNameLst>
                                      </p:cBhvr>
                                      <p:to>
                                        <p:strVal val="visible"/>
                                      </p:to>
                                    </p:set>
                                    <p:anim calcmode="lin" valueType="num">
                                      <p:cBhvr additive="base">
                                        <p:cTn id="39" dur="5000" fill="hold"/>
                                        <p:tgtEl>
                                          <p:spTgt spid="120849"/>
                                        </p:tgtEl>
                                        <p:attrNameLst>
                                          <p:attrName>ppt_x</p:attrName>
                                        </p:attrNameLst>
                                      </p:cBhvr>
                                      <p:tavLst>
                                        <p:tav tm="0">
                                          <p:val>
                                            <p:strVal val="#ppt_x"/>
                                          </p:val>
                                        </p:tav>
                                        <p:tav tm="100000">
                                          <p:val>
                                            <p:strVal val="#ppt_x"/>
                                          </p:val>
                                        </p:tav>
                                      </p:tavLst>
                                    </p:anim>
                                    <p:anim calcmode="lin" valueType="num">
                                      <p:cBhvr additive="base">
                                        <p:cTn id="40" dur="5000" fill="hold"/>
                                        <p:tgtEl>
                                          <p:spTgt spid="120849"/>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7" presetClass="entr" presetSubtype="4" fill="hold" nodeType="clickEffect">
                                  <p:stCondLst>
                                    <p:cond delay="0"/>
                                  </p:stCondLst>
                                  <p:childTnLst>
                                    <p:set>
                                      <p:cBhvr>
                                        <p:cTn id="44" dur="1" fill="hold">
                                          <p:stCondLst>
                                            <p:cond delay="0"/>
                                          </p:stCondLst>
                                        </p:cTn>
                                        <p:tgtEl>
                                          <p:spTgt spid="120846"/>
                                        </p:tgtEl>
                                        <p:attrNameLst>
                                          <p:attrName>style.visibility</p:attrName>
                                        </p:attrNameLst>
                                      </p:cBhvr>
                                      <p:to>
                                        <p:strVal val="visible"/>
                                      </p:to>
                                    </p:set>
                                    <p:anim calcmode="lin" valueType="num">
                                      <p:cBhvr additive="base">
                                        <p:cTn id="45" dur="5000" fill="hold"/>
                                        <p:tgtEl>
                                          <p:spTgt spid="120846"/>
                                        </p:tgtEl>
                                        <p:attrNameLst>
                                          <p:attrName>ppt_x</p:attrName>
                                        </p:attrNameLst>
                                      </p:cBhvr>
                                      <p:tavLst>
                                        <p:tav tm="0">
                                          <p:val>
                                            <p:strVal val="#ppt_x"/>
                                          </p:val>
                                        </p:tav>
                                        <p:tav tm="100000">
                                          <p:val>
                                            <p:strVal val="#ppt_x"/>
                                          </p:val>
                                        </p:tav>
                                      </p:tavLst>
                                    </p:anim>
                                    <p:anim calcmode="lin" valueType="num">
                                      <p:cBhvr additive="base">
                                        <p:cTn id="46" dur="5000" fill="hold"/>
                                        <p:tgtEl>
                                          <p:spTgt spid="120846"/>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7" presetClass="entr" presetSubtype="4" fill="hold" nodeType="clickEffect">
                                  <p:stCondLst>
                                    <p:cond delay="0"/>
                                  </p:stCondLst>
                                  <p:childTnLst>
                                    <p:set>
                                      <p:cBhvr>
                                        <p:cTn id="50" dur="1" fill="hold">
                                          <p:stCondLst>
                                            <p:cond delay="0"/>
                                          </p:stCondLst>
                                        </p:cTn>
                                        <p:tgtEl>
                                          <p:spTgt spid="120850"/>
                                        </p:tgtEl>
                                        <p:attrNameLst>
                                          <p:attrName>style.visibility</p:attrName>
                                        </p:attrNameLst>
                                      </p:cBhvr>
                                      <p:to>
                                        <p:strVal val="visible"/>
                                      </p:to>
                                    </p:set>
                                    <p:anim calcmode="lin" valueType="num">
                                      <p:cBhvr additive="base">
                                        <p:cTn id="51" dur="5000" fill="hold"/>
                                        <p:tgtEl>
                                          <p:spTgt spid="120850"/>
                                        </p:tgtEl>
                                        <p:attrNameLst>
                                          <p:attrName>ppt_x</p:attrName>
                                        </p:attrNameLst>
                                      </p:cBhvr>
                                      <p:tavLst>
                                        <p:tav tm="0">
                                          <p:val>
                                            <p:strVal val="#ppt_x"/>
                                          </p:val>
                                        </p:tav>
                                        <p:tav tm="100000">
                                          <p:val>
                                            <p:strVal val="#ppt_x"/>
                                          </p:val>
                                        </p:tav>
                                      </p:tavLst>
                                    </p:anim>
                                    <p:anim calcmode="lin" valueType="num">
                                      <p:cBhvr additive="base">
                                        <p:cTn id="52" dur="5000" fill="hold"/>
                                        <p:tgtEl>
                                          <p:spTgt spid="120850"/>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7" presetClass="entr" presetSubtype="4" fill="hold" grpId="1" nodeType="clickEffect">
                                  <p:stCondLst>
                                    <p:cond delay="0"/>
                                  </p:stCondLst>
                                  <p:childTnLst>
                                    <p:set>
                                      <p:cBhvr>
                                        <p:cTn id="56" dur="1" fill="hold">
                                          <p:stCondLst>
                                            <p:cond delay="0"/>
                                          </p:stCondLst>
                                        </p:cTn>
                                        <p:tgtEl>
                                          <p:spTgt spid="120847"/>
                                        </p:tgtEl>
                                        <p:attrNameLst>
                                          <p:attrName>style.visibility</p:attrName>
                                        </p:attrNameLst>
                                      </p:cBhvr>
                                      <p:to>
                                        <p:strVal val="visible"/>
                                      </p:to>
                                    </p:set>
                                    <p:anim calcmode="lin" valueType="num">
                                      <p:cBhvr additive="base">
                                        <p:cTn id="57" dur="5000" fill="hold"/>
                                        <p:tgtEl>
                                          <p:spTgt spid="120847"/>
                                        </p:tgtEl>
                                        <p:attrNameLst>
                                          <p:attrName>ppt_x</p:attrName>
                                        </p:attrNameLst>
                                      </p:cBhvr>
                                      <p:tavLst>
                                        <p:tav tm="0">
                                          <p:val>
                                            <p:strVal val="#ppt_x"/>
                                          </p:val>
                                        </p:tav>
                                        <p:tav tm="100000">
                                          <p:val>
                                            <p:strVal val="#ppt_x"/>
                                          </p:val>
                                        </p:tav>
                                      </p:tavLst>
                                    </p:anim>
                                    <p:anim calcmode="lin" valueType="num">
                                      <p:cBhvr additive="base">
                                        <p:cTn id="58" dur="5000" fill="hold"/>
                                        <p:tgtEl>
                                          <p:spTgt spid="1208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7" grpId="0" animBg="1"/>
      <p:bldP spid="120847"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93" name="Picture 9" descr="ANd9GcS8nYfSyebDct_NWV5a1lZ2HZyxTyUThtnaFlBIO_GxgavxdVFvo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11684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118794" name="Text Box 10"/>
          <p:cNvSpPr txBox="1">
            <a:spLocks noChangeArrowheads="1"/>
          </p:cNvSpPr>
          <p:nvPr/>
        </p:nvSpPr>
        <p:spPr bwMode="auto">
          <a:xfrm>
            <a:off x="249382" y="457201"/>
            <a:ext cx="6456218" cy="48013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600" u="sng" dirty="0" err="1"/>
              <a:t>Tình</a:t>
            </a:r>
            <a:r>
              <a:rPr lang="en-US" sz="3600" u="sng" dirty="0"/>
              <a:t> </a:t>
            </a:r>
            <a:r>
              <a:rPr lang="en-US" sz="3600" u="sng" dirty="0" err="1"/>
              <a:t>huống</a:t>
            </a:r>
            <a:r>
              <a:rPr lang="en-US" sz="3600" u="sng" dirty="0"/>
              <a:t> </a:t>
            </a:r>
            <a:r>
              <a:rPr lang="en-US" sz="3600" u="sng" dirty="0" smtClean="0"/>
              <a:t>5:</a:t>
            </a:r>
            <a:r>
              <a:rPr lang="en-US" sz="3600" dirty="0" smtClean="0"/>
              <a:t>    </a:t>
            </a:r>
          </a:p>
          <a:p>
            <a:pPr>
              <a:spcBef>
                <a:spcPct val="50000"/>
              </a:spcBef>
            </a:pPr>
            <a:r>
              <a:rPr lang="vi-VN" sz="3600" dirty="0"/>
              <a:t>Bé H, sinh năm 2006 cư trú tại huyện Tánh Linh tỉnh Bình Thuận lên mạng xã hội làm quen với một người tên D, sau 5 ngày H và D nói chuyện với nhau qua facebook, D hẹn gặp H và đưa H vào nhà </a:t>
            </a:r>
            <a:r>
              <a:rPr lang="vi-VN" sz="3600" dirty="0" smtClean="0"/>
              <a:t>nghỉ.</a:t>
            </a:r>
            <a:endParaRPr lang="en-US" sz="3600" dirty="0"/>
          </a:p>
        </p:txBody>
      </p:sp>
      <p:sp>
        <p:nvSpPr>
          <p:cNvPr id="118795" name="AutoShape 11"/>
          <p:cNvSpPr>
            <a:spLocks noChangeArrowheads="1"/>
          </p:cNvSpPr>
          <p:nvPr/>
        </p:nvSpPr>
        <p:spPr bwMode="auto">
          <a:xfrm>
            <a:off x="6807200" y="304800"/>
            <a:ext cx="5384800" cy="3810000"/>
          </a:xfrm>
          <a:prstGeom prst="cloudCallout">
            <a:avLst>
              <a:gd name="adj1" fmla="val 39977"/>
              <a:gd name="adj2" fmla="val 94000"/>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sz="3600" dirty="0" smtClean="0">
              <a:solidFill>
                <a:srgbClr val="FF0000"/>
              </a:solidFill>
            </a:endParaRPr>
          </a:p>
          <a:p>
            <a:pPr algn="ctr"/>
            <a:r>
              <a:rPr lang="en-US" sz="3600" dirty="0" err="1" smtClean="0">
                <a:solidFill>
                  <a:srgbClr val="FF0000"/>
                </a:solidFill>
              </a:rPr>
              <a:t>Tình</a:t>
            </a:r>
            <a:r>
              <a:rPr lang="en-US" sz="3600" dirty="0" smtClean="0">
                <a:solidFill>
                  <a:srgbClr val="FF0000"/>
                </a:solidFill>
              </a:rPr>
              <a:t> </a:t>
            </a:r>
            <a:r>
              <a:rPr lang="en-US" sz="3600" dirty="0" err="1">
                <a:solidFill>
                  <a:srgbClr val="FF0000"/>
                </a:solidFill>
              </a:rPr>
              <a:t>huống</a:t>
            </a:r>
            <a:r>
              <a:rPr lang="en-US" sz="3600" dirty="0">
                <a:solidFill>
                  <a:srgbClr val="FF0000"/>
                </a:solidFill>
              </a:rPr>
              <a:t> </a:t>
            </a:r>
            <a:r>
              <a:rPr lang="en-US" sz="3600" dirty="0" err="1">
                <a:solidFill>
                  <a:srgbClr val="FF0000"/>
                </a:solidFill>
              </a:rPr>
              <a:t>này</a:t>
            </a:r>
            <a:r>
              <a:rPr lang="en-US" sz="3600" dirty="0">
                <a:solidFill>
                  <a:srgbClr val="FF0000"/>
                </a:solidFill>
              </a:rPr>
              <a:t> </a:t>
            </a:r>
            <a:r>
              <a:rPr lang="en-US" sz="3600" dirty="0" smtClean="0">
                <a:solidFill>
                  <a:srgbClr val="FF0000"/>
                </a:solidFill>
              </a:rPr>
              <a:t>D </a:t>
            </a:r>
            <a:r>
              <a:rPr lang="en-US" sz="3600" dirty="0" err="1">
                <a:solidFill>
                  <a:srgbClr val="FF0000"/>
                </a:solidFill>
              </a:rPr>
              <a:t>phải</a:t>
            </a:r>
            <a:r>
              <a:rPr lang="en-US" sz="3600" dirty="0">
                <a:solidFill>
                  <a:srgbClr val="FF0000"/>
                </a:solidFill>
              </a:rPr>
              <a:t> </a:t>
            </a:r>
            <a:r>
              <a:rPr lang="en-US" sz="3600" dirty="0" err="1">
                <a:solidFill>
                  <a:srgbClr val="FF0000"/>
                </a:solidFill>
              </a:rPr>
              <a:t>làm</a:t>
            </a:r>
            <a:r>
              <a:rPr lang="en-US" sz="3600" dirty="0">
                <a:solidFill>
                  <a:srgbClr val="FF0000"/>
                </a:solidFill>
              </a:rPr>
              <a:t> </a:t>
            </a:r>
            <a:r>
              <a:rPr lang="en-US" sz="3600" dirty="0" err="1">
                <a:solidFill>
                  <a:srgbClr val="FF0000"/>
                </a:solidFill>
              </a:rPr>
              <a:t>gì</a:t>
            </a:r>
            <a:r>
              <a:rPr lang="en-US" sz="3600" dirty="0">
                <a:solidFill>
                  <a:srgbClr val="FF0000"/>
                </a:solidFill>
              </a:rPr>
              <a:t>?</a:t>
            </a:r>
          </a:p>
        </p:txBody>
      </p:sp>
      <p:pic>
        <p:nvPicPr>
          <p:cNvPr id="118797" name="Picture 13" descr="ANd9GcTzNodmk2dV3FM_BvCAIluv4b4UXfbNYOtjDYzHinQTWj0ZTGM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114800"/>
            <a:ext cx="35560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757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grpId="0" nodeType="withEffect">
                                  <p:stCondLst>
                                    <p:cond delay="0"/>
                                  </p:stCondLst>
                                  <p:childTnLst>
                                    <p:animEffect transition="out" filter="fade">
                                      <p:cBhvr>
                                        <p:cTn id="6" dur="2000"/>
                                        <p:tgtEl>
                                          <p:spTgt spid="118794"/>
                                        </p:tgtEl>
                                      </p:cBhvr>
                                    </p:animEffect>
                                    <p:set>
                                      <p:cBhvr>
                                        <p:cTn id="7" dur="1" fill="hold">
                                          <p:stCondLst>
                                            <p:cond delay="1999"/>
                                          </p:stCondLst>
                                        </p:cTn>
                                        <p:tgtEl>
                                          <p:spTgt spid="11879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18795"/>
                                        </p:tgtEl>
                                      </p:cBhvr>
                                    </p:animEffect>
                                    <p:set>
                                      <p:cBhvr>
                                        <p:cTn id="10" dur="1" fill="hold">
                                          <p:stCondLst>
                                            <p:cond delay="1999"/>
                                          </p:stCondLst>
                                        </p:cTn>
                                        <p:tgtEl>
                                          <p:spTgt spid="118795"/>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18797"/>
                                        </p:tgtEl>
                                      </p:cBhvr>
                                    </p:animEffect>
                                    <p:set>
                                      <p:cBhvr>
                                        <p:cTn id="13" dur="1" fill="hold">
                                          <p:stCondLst>
                                            <p:cond delay="1999"/>
                                          </p:stCondLst>
                                        </p:cTn>
                                        <p:tgtEl>
                                          <p:spTgt spid="118797"/>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1" nodeType="clickEffect">
                                  <p:stCondLst>
                                    <p:cond delay="0"/>
                                  </p:stCondLst>
                                  <p:childTnLst>
                                    <p:set>
                                      <p:cBhvr>
                                        <p:cTn id="17" dur="1" fill="hold">
                                          <p:stCondLst>
                                            <p:cond delay="0"/>
                                          </p:stCondLst>
                                        </p:cTn>
                                        <p:tgtEl>
                                          <p:spTgt spid="118794"/>
                                        </p:tgtEl>
                                        <p:attrNameLst>
                                          <p:attrName>style.visibility</p:attrName>
                                        </p:attrNameLst>
                                      </p:cBhvr>
                                      <p:to>
                                        <p:strVal val="visible"/>
                                      </p:to>
                                    </p:set>
                                    <p:animEffect transition="in" filter="diamond(in)">
                                      <p:cBhvr>
                                        <p:cTn id="18" dur="2000"/>
                                        <p:tgtEl>
                                          <p:spTgt spid="11879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0" presetClass="entr" presetSubtype="0" fill="hold" nodeType="clickEffect">
                                  <p:stCondLst>
                                    <p:cond delay="0"/>
                                  </p:stCondLst>
                                  <p:childTnLst>
                                    <p:set>
                                      <p:cBhvr>
                                        <p:cTn id="22" dur="1" fill="hold">
                                          <p:stCondLst>
                                            <p:cond delay="0"/>
                                          </p:stCondLst>
                                        </p:cTn>
                                        <p:tgtEl>
                                          <p:spTgt spid="118797"/>
                                        </p:tgtEl>
                                        <p:attrNameLst>
                                          <p:attrName>style.visibility</p:attrName>
                                        </p:attrNameLst>
                                      </p:cBhvr>
                                      <p:to>
                                        <p:strVal val="visible"/>
                                      </p:to>
                                    </p:set>
                                    <p:animEffect transition="in" filter="wedge">
                                      <p:cBhvr>
                                        <p:cTn id="23" dur="2000"/>
                                        <p:tgtEl>
                                          <p:spTgt spid="11879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grpId="1" nodeType="clickEffect">
                                  <p:stCondLst>
                                    <p:cond delay="0"/>
                                  </p:stCondLst>
                                  <p:childTnLst>
                                    <p:set>
                                      <p:cBhvr>
                                        <p:cTn id="27" dur="1" fill="hold">
                                          <p:stCondLst>
                                            <p:cond delay="0"/>
                                          </p:stCondLst>
                                        </p:cTn>
                                        <p:tgtEl>
                                          <p:spTgt spid="118795"/>
                                        </p:tgtEl>
                                        <p:attrNameLst>
                                          <p:attrName>style.visibility</p:attrName>
                                        </p:attrNameLst>
                                      </p:cBhvr>
                                      <p:to>
                                        <p:strVal val="visible"/>
                                      </p:to>
                                    </p:set>
                                    <p:animEffect transition="in" filter="diamond(in)">
                                      <p:cBhvr>
                                        <p:cTn id="28" dur="2000"/>
                                        <p:tgtEl>
                                          <p:spTgt spid="118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4" grpId="0" animBg="1"/>
      <p:bldP spid="118794" grpId="1" animBg="1"/>
      <p:bldP spid="118795" grpId="0" animBg="1"/>
      <p:bldP spid="118795"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93" name="Picture 9" descr="ANd9GcS8nYfSyebDct_NWV5a1lZ2HZyxTyUThtnaFlBIO_GxgavxdVFvo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11684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118794" name="Text Box 10"/>
          <p:cNvSpPr txBox="1">
            <a:spLocks noChangeArrowheads="1"/>
          </p:cNvSpPr>
          <p:nvPr/>
        </p:nvSpPr>
        <p:spPr bwMode="auto">
          <a:xfrm>
            <a:off x="249382" y="457201"/>
            <a:ext cx="6456218" cy="369331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600" u="sng" dirty="0" err="1"/>
              <a:t>Tình</a:t>
            </a:r>
            <a:r>
              <a:rPr lang="en-US" sz="3600" u="sng" dirty="0"/>
              <a:t> </a:t>
            </a:r>
            <a:r>
              <a:rPr lang="en-US" sz="3600" u="sng" dirty="0" err="1"/>
              <a:t>huống</a:t>
            </a:r>
            <a:r>
              <a:rPr lang="en-US" sz="3600" u="sng" dirty="0"/>
              <a:t> </a:t>
            </a:r>
            <a:r>
              <a:rPr lang="en-US" sz="3600" u="sng" dirty="0" smtClean="0"/>
              <a:t>6:</a:t>
            </a:r>
            <a:r>
              <a:rPr lang="en-US" sz="3600" dirty="0" smtClean="0"/>
              <a:t>    </a:t>
            </a:r>
          </a:p>
          <a:p>
            <a:pPr>
              <a:spcBef>
                <a:spcPct val="50000"/>
              </a:spcBef>
            </a:pPr>
            <a:r>
              <a:rPr lang="en-US" sz="3600" dirty="0" err="1" smtClean="0"/>
              <a:t>Sau</a:t>
            </a:r>
            <a:r>
              <a:rPr lang="en-US" sz="3600" dirty="0" smtClean="0"/>
              <a:t> </a:t>
            </a:r>
            <a:r>
              <a:rPr lang="en-US" sz="3600" dirty="0" err="1" smtClean="0"/>
              <a:t>thời</a:t>
            </a:r>
            <a:r>
              <a:rPr lang="en-US" sz="3600" dirty="0" smtClean="0"/>
              <a:t> </a:t>
            </a:r>
            <a:r>
              <a:rPr lang="en-US" sz="3600" dirty="0" err="1" smtClean="0"/>
              <a:t>gian</a:t>
            </a:r>
            <a:r>
              <a:rPr lang="en-US" sz="3600" dirty="0" smtClean="0"/>
              <a:t> </a:t>
            </a:r>
            <a:r>
              <a:rPr lang="en-US" sz="3600" dirty="0" err="1" smtClean="0"/>
              <a:t>làm</a:t>
            </a:r>
            <a:r>
              <a:rPr lang="en-US" sz="3600" dirty="0" smtClean="0"/>
              <a:t> </a:t>
            </a:r>
            <a:r>
              <a:rPr lang="en-US" sz="3600" dirty="0" err="1" smtClean="0"/>
              <a:t>bạn</a:t>
            </a:r>
            <a:r>
              <a:rPr lang="en-US" sz="3600" dirty="0" smtClean="0"/>
              <a:t> </a:t>
            </a:r>
            <a:r>
              <a:rPr lang="en-US" sz="3600" dirty="0" err="1" smtClean="0"/>
              <a:t>trên</a:t>
            </a:r>
            <a:r>
              <a:rPr lang="en-US" sz="3600" dirty="0" smtClean="0"/>
              <a:t> </a:t>
            </a:r>
            <a:r>
              <a:rPr lang="en-US" sz="3600" dirty="0" err="1" smtClean="0"/>
              <a:t>facebook</a:t>
            </a:r>
            <a:r>
              <a:rPr lang="en-US" sz="3600" dirty="0" smtClean="0"/>
              <a:t>, </a:t>
            </a:r>
            <a:r>
              <a:rPr lang="en-US" sz="3600" dirty="0" err="1" smtClean="0"/>
              <a:t>Lan</a:t>
            </a:r>
            <a:r>
              <a:rPr lang="en-US" sz="3600" dirty="0" smtClean="0"/>
              <a:t> </a:t>
            </a:r>
            <a:r>
              <a:rPr lang="en-US" sz="3600" dirty="0" err="1" smtClean="0"/>
              <a:t>làm</a:t>
            </a:r>
            <a:r>
              <a:rPr lang="en-US" sz="3600" dirty="0" smtClean="0"/>
              <a:t> </a:t>
            </a:r>
            <a:r>
              <a:rPr lang="en-US" sz="3600" dirty="0" err="1" smtClean="0"/>
              <a:t>quen</a:t>
            </a:r>
            <a:r>
              <a:rPr lang="en-US" sz="3600" dirty="0" smtClean="0"/>
              <a:t> </a:t>
            </a:r>
            <a:r>
              <a:rPr lang="en-US" sz="3600" dirty="0" err="1" smtClean="0"/>
              <a:t>với</a:t>
            </a:r>
            <a:r>
              <a:rPr lang="en-US" sz="3600" dirty="0" smtClean="0"/>
              <a:t> </a:t>
            </a:r>
            <a:r>
              <a:rPr lang="en-US" sz="3600" dirty="0" err="1" smtClean="0"/>
              <a:t>một</a:t>
            </a:r>
            <a:r>
              <a:rPr lang="en-US" sz="3600" dirty="0" smtClean="0"/>
              <a:t> </a:t>
            </a:r>
            <a:r>
              <a:rPr lang="en-US" sz="3600" dirty="0" err="1" smtClean="0"/>
              <a:t>bạn</a:t>
            </a:r>
            <a:r>
              <a:rPr lang="en-US" sz="3600" dirty="0" smtClean="0"/>
              <a:t> </a:t>
            </a:r>
            <a:r>
              <a:rPr lang="en-US" sz="3600" dirty="0" err="1" smtClean="0"/>
              <a:t>tên</a:t>
            </a:r>
            <a:r>
              <a:rPr lang="en-US" sz="3600" dirty="0" smtClean="0"/>
              <a:t> K. K </a:t>
            </a:r>
            <a:r>
              <a:rPr lang="en-US" sz="3600" dirty="0" err="1" smtClean="0"/>
              <a:t>yêu</a:t>
            </a:r>
            <a:r>
              <a:rPr lang="en-US" sz="3600" dirty="0" smtClean="0"/>
              <a:t> </a:t>
            </a:r>
            <a:r>
              <a:rPr lang="en-US" sz="3600" dirty="0" err="1" smtClean="0"/>
              <a:t>cầu</a:t>
            </a:r>
            <a:r>
              <a:rPr lang="en-US" sz="3600" dirty="0" smtClean="0"/>
              <a:t> </a:t>
            </a:r>
            <a:r>
              <a:rPr lang="en-US" sz="3600" dirty="0" err="1" smtClean="0"/>
              <a:t>Lan</a:t>
            </a:r>
            <a:r>
              <a:rPr lang="en-US" sz="3600" dirty="0" smtClean="0"/>
              <a:t> </a:t>
            </a:r>
            <a:r>
              <a:rPr lang="en-US" sz="3600" dirty="0" err="1" smtClean="0"/>
              <a:t>chụp</a:t>
            </a:r>
            <a:r>
              <a:rPr lang="en-US" sz="3600" dirty="0" smtClean="0"/>
              <a:t> </a:t>
            </a:r>
            <a:r>
              <a:rPr lang="en-US" sz="3600" dirty="0" err="1" smtClean="0"/>
              <a:t>ảnh</a:t>
            </a:r>
            <a:r>
              <a:rPr lang="en-US" sz="3600" dirty="0" smtClean="0"/>
              <a:t> </a:t>
            </a:r>
            <a:r>
              <a:rPr lang="en-US" sz="3600" dirty="0" err="1" smtClean="0"/>
              <a:t>gởi</a:t>
            </a:r>
            <a:r>
              <a:rPr lang="en-US" sz="3600" dirty="0" smtClean="0"/>
              <a:t> qua </a:t>
            </a:r>
            <a:r>
              <a:rPr lang="en-US" sz="3600" dirty="0" err="1" smtClean="0"/>
              <a:t>và</a:t>
            </a:r>
            <a:r>
              <a:rPr lang="en-US" sz="3600" dirty="0" smtClean="0"/>
              <a:t> </a:t>
            </a:r>
            <a:r>
              <a:rPr lang="en-US" sz="3600" dirty="0" err="1" smtClean="0"/>
              <a:t>đòi</a:t>
            </a:r>
            <a:r>
              <a:rPr lang="en-US" sz="3600" dirty="0" smtClean="0"/>
              <a:t> </a:t>
            </a:r>
            <a:r>
              <a:rPr lang="en-US" sz="3600" dirty="0" err="1" smtClean="0"/>
              <a:t>hỏi</a:t>
            </a:r>
            <a:r>
              <a:rPr lang="en-US" sz="3600" dirty="0" smtClean="0"/>
              <a:t> </a:t>
            </a:r>
            <a:r>
              <a:rPr lang="en-US" sz="3600" dirty="0" err="1" smtClean="0"/>
              <a:t>phải</a:t>
            </a:r>
            <a:r>
              <a:rPr lang="en-US" sz="3600" dirty="0" smtClean="0"/>
              <a:t> </a:t>
            </a:r>
            <a:r>
              <a:rPr lang="en-US" sz="3600" dirty="0" err="1" smtClean="0"/>
              <a:t>là</a:t>
            </a:r>
            <a:r>
              <a:rPr lang="en-US" sz="3600" dirty="0" smtClean="0"/>
              <a:t> </a:t>
            </a:r>
            <a:r>
              <a:rPr lang="en-US" sz="3600" dirty="0" err="1" smtClean="0"/>
              <a:t>ảnh</a:t>
            </a:r>
            <a:r>
              <a:rPr lang="en-US" sz="3600" dirty="0" smtClean="0"/>
              <a:t> </a:t>
            </a:r>
            <a:r>
              <a:rPr lang="en-US" sz="3600" dirty="0" err="1" smtClean="0"/>
              <a:t>nóng</a:t>
            </a:r>
            <a:r>
              <a:rPr lang="en-US" sz="3600" dirty="0" smtClean="0"/>
              <a:t> </a:t>
            </a:r>
            <a:r>
              <a:rPr lang="en-US" sz="3600" dirty="0" err="1" smtClean="0"/>
              <a:t>mới</a:t>
            </a:r>
            <a:r>
              <a:rPr lang="en-US" sz="3600" dirty="0" smtClean="0"/>
              <a:t> </a:t>
            </a:r>
            <a:r>
              <a:rPr lang="en-US" sz="3600" dirty="0" err="1" smtClean="0"/>
              <a:t>chứng</a:t>
            </a:r>
            <a:r>
              <a:rPr lang="en-US" sz="3600" dirty="0" smtClean="0"/>
              <a:t> </a:t>
            </a:r>
            <a:r>
              <a:rPr lang="en-US" sz="3600" dirty="0" err="1" smtClean="0"/>
              <a:t>tỏ</a:t>
            </a:r>
            <a:r>
              <a:rPr lang="en-US" sz="3600" dirty="0" smtClean="0"/>
              <a:t> </a:t>
            </a:r>
            <a:r>
              <a:rPr lang="en-US" sz="3600" dirty="0" err="1" smtClean="0"/>
              <a:t>tình</a:t>
            </a:r>
            <a:r>
              <a:rPr lang="en-US" sz="3600" dirty="0" smtClean="0"/>
              <a:t> </a:t>
            </a:r>
            <a:r>
              <a:rPr lang="en-US" sz="3600" dirty="0" err="1" smtClean="0"/>
              <a:t>cảm</a:t>
            </a:r>
            <a:r>
              <a:rPr lang="en-US" sz="3600" dirty="0" smtClean="0"/>
              <a:t>.</a:t>
            </a:r>
            <a:endParaRPr lang="en-US" sz="3600" dirty="0"/>
          </a:p>
        </p:txBody>
      </p:sp>
      <p:sp>
        <p:nvSpPr>
          <p:cNvPr id="118795" name="AutoShape 11"/>
          <p:cNvSpPr>
            <a:spLocks noChangeArrowheads="1"/>
          </p:cNvSpPr>
          <p:nvPr/>
        </p:nvSpPr>
        <p:spPr bwMode="auto">
          <a:xfrm>
            <a:off x="6807200" y="304800"/>
            <a:ext cx="5384800" cy="3810000"/>
          </a:xfrm>
          <a:prstGeom prst="cloudCallout">
            <a:avLst>
              <a:gd name="adj1" fmla="val 39977"/>
              <a:gd name="adj2" fmla="val 94000"/>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3600" dirty="0" err="1" smtClean="0">
                <a:solidFill>
                  <a:srgbClr val="FF0000"/>
                </a:solidFill>
              </a:rPr>
              <a:t>Nếu</a:t>
            </a:r>
            <a:r>
              <a:rPr lang="en-US" sz="3600" dirty="0" smtClean="0">
                <a:solidFill>
                  <a:srgbClr val="FF0000"/>
                </a:solidFill>
              </a:rPr>
              <a:t> </a:t>
            </a:r>
            <a:r>
              <a:rPr lang="en-US" sz="3600" dirty="0" err="1" smtClean="0">
                <a:solidFill>
                  <a:srgbClr val="FF0000"/>
                </a:solidFill>
              </a:rPr>
              <a:t>em</a:t>
            </a:r>
            <a:r>
              <a:rPr lang="en-US" sz="3600" dirty="0" smtClean="0">
                <a:solidFill>
                  <a:srgbClr val="FF0000"/>
                </a:solidFill>
              </a:rPr>
              <a:t> </a:t>
            </a:r>
            <a:r>
              <a:rPr lang="en-US" sz="3600" dirty="0" err="1" smtClean="0">
                <a:solidFill>
                  <a:srgbClr val="FF0000"/>
                </a:solidFill>
              </a:rPr>
              <a:t>là</a:t>
            </a:r>
            <a:r>
              <a:rPr lang="en-US" sz="3600" dirty="0" smtClean="0">
                <a:solidFill>
                  <a:srgbClr val="FF0000"/>
                </a:solidFill>
              </a:rPr>
              <a:t> </a:t>
            </a:r>
            <a:r>
              <a:rPr lang="en-US" sz="3600" dirty="0" err="1" smtClean="0">
                <a:solidFill>
                  <a:srgbClr val="FF0000"/>
                </a:solidFill>
              </a:rPr>
              <a:t>Lan</a:t>
            </a:r>
            <a:r>
              <a:rPr lang="en-US" sz="3600" dirty="0" smtClean="0">
                <a:solidFill>
                  <a:srgbClr val="FF0000"/>
                </a:solidFill>
              </a:rPr>
              <a:t> </a:t>
            </a:r>
            <a:r>
              <a:rPr lang="en-US" sz="3600" dirty="0" err="1" smtClean="0">
                <a:solidFill>
                  <a:srgbClr val="FF0000"/>
                </a:solidFill>
              </a:rPr>
              <a:t>em</a:t>
            </a:r>
            <a:r>
              <a:rPr lang="en-US" sz="3600" dirty="0" smtClean="0">
                <a:solidFill>
                  <a:srgbClr val="FF0000"/>
                </a:solidFill>
              </a:rPr>
              <a:t> </a:t>
            </a:r>
            <a:r>
              <a:rPr lang="en-US" sz="3600" dirty="0" err="1" smtClean="0">
                <a:solidFill>
                  <a:srgbClr val="FF0000"/>
                </a:solidFill>
              </a:rPr>
              <a:t>phải</a:t>
            </a:r>
            <a:r>
              <a:rPr lang="en-US" sz="3600" dirty="0" smtClean="0">
                <a:solidFill>
                  <a:srgbClr val="FF0000"/>
                </a:solidFill>
              </a:rPr>
              <a:t> </a:t>
            </a:r>
            <a:r>
              <a:rPr lang="en-US" sz="3600" dirty="0" err="1">
                <a:solidFill>
                  <a:srgbClr val="FF0000"/>
                </a:solidFill>
              </a:rPr>
              <a:t>làm</a:t>
            </a:r>
            <a:r>
              <a:rPr lang="en-US" sz="3600" dirty="0">
                <a:solidFill>
                  <a:srgbClr val="FF0000"/>
                </a:solidFill>
              </a:rPr>
              <a:t> </a:t>
            </a:r>
            <a:r>
              <a:rPr lang="en-US" sz="3600" dirty="0" err="1">
                <a:solidFill>
                  <a:srgbClr val="FF0000"/>
                </a:solidFill>
              </a:rPr>
              <a:t>gì</a:t>
            </a:r>
            <a:r>
              <a:rPr lang="en-US" sz="3600" dirty="0">
                <a:solidFill>
                  <a:srgbClr val="FF0000"/>
                </a:solidFill>
              </a:rPr>
              <a:t>?</a:t>
            </a:r>
          </a:p>
        </p:txBody>
      </p:sp>
      <p:pic>
        <p:nvPicPr>
          <p:cNvPr id="118797" name="Picture 13" descr="ANd9GcTzNodmk2dV3FM_BvCAIluv4b4UXfbNYOtjDYzHinQTWj0ZTGM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114800"/>
            <a:ext cx="35560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757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grpId="0" nodeType="withEffect">
                                  <p:stCondLst>
                                    <p:cond delay="0"/>
                                  </p:stCondLst>
                                  <p:childTnLst>
                                    <p:animEffect transition="out" filter="fade">
                                      <p:cBhvr>
                                        <p:cTn id="6" dur="2000"/>
                                        <p:tgtEl>
                                          <p:spTgt spid="118794"/>
                                        </p:tgtEl>
                                      </p:cBhvr>
                                    </p:animEffect>
                                    <p:set>
                                      <p:cBhvr>
                                        <p:cTn id="7" dur="1" fill="hold">
                                          <p:stCondLst>
                                            <p:cond delay="1999"/>
                                          </p:stCondLst>
                                        </p:cTn>
                                        <p:tgtEl>
                                          <p:spTgt spid="11879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18795"/>
                                        </p:tgtEl>
                                      </p:cBhvr>
                                    </p:animEffect>
                                    <p:set>
                                      <p:cBhvr>
                                        <p:cTn id="10" dur="1" fill="hold">
                                          <p:stCondLst>
                                            <p:cond delay="1999"/>
                                          </p:stCondLst>
                                        </p:cTn>
                                        <p:tgtEl>
                                          <p:spTgt spid="118795"/>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18797"/>
                                        </p:tgtEl>
                                      </p:cBhvr>
                                    </p:animEffect>
                                    <p:set>
                                      <p:cBhvr>
                                        <p:cTn id="13" dur="1" fill="hold">
                                          <p:stCondLst>
                                            <p:cond delay="1999"/>
                                          </p:stCondLst>
                                        </p:cTn>
                                        <p:tgtEl>
                                          <p:spTgt spid="118797"/>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1" nodeType="clickEffect">
                                  <p:stCondLst>
                                    <p:cond delay="0"/>
                                  </p:stCondLst>
                                  <p:childTnLst>
                                    <p:set>
                                      <p:cBhvr>
                                        <p:cTn id="17" dur="1" fill="hold">
                                          <p:stCondLst>
                                            <p:cond delay="0"/>
                                          </p:stCondLst>
                                        </p:cTn>
                                        <p:tgtEl>
                                          <p:spTgt spid="118794"/>
                                        </p:tgtEl>
                                        <p:attrNameLst>
                                          <p:attrName>style.visibility</p:attrName>
                                        </p:attrNameLst>
                                      </p:cBhvr>
                                      <p:to>
                                        <p:strVal val="visible"/>
                                      </p:to>
                                    </p:set>
                                    <p:animEffect transition="in" filter="diamond(in)">
                                      <p:cBhvr>
                                        <p:cTn id="18" dur="2000"/>
                                        <p:tgtEl>
                                          <p:spTgt spid="11879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0" presetClass="entr" presetSubtype="0" fill="hold" nodeType="clickEffect">
                                  <p:stCondLst>
                                    <p:cond delay="0"/>
                                  </p:stCondLst>
                                  <p:childTnLst>
                                    <p:set>
                                      <p:cBhvr>
                                        <p:cTn id="22" dur="1" fill="hold">
                                          <p:stCondLst>
                                            <p:cond delay="0"/>
                                          </p:stCondLst>
                                        </p:cTn>
                                        <p:tgtEl>
                                          <p:spTgt spid="118797"/>
                                        </p:tgtEl>
                                        <p:attrNameLst>
                                          <p:attrName>style.visibility</p:attrName>
                                        </p:attrNameLst>
                                      </p:cBhvr>
                                      <p:to>
                                        <p:strVal val="visible"/>
                                      </p:to>
                                    </p:set>
                                    <p:animEffect transition="in" filter="wedge">
                                      <p:cBhvr>
                                        <p:cTn id="23" dur="2000"/>
                                        <p:tgtEl>
                                          <p:spTgt spid="11879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grpId="1" nodeType="clickEffect">
                                  <p:stCondLst>
                                    <p:cond delay="0"/>
                                  </p:stCondLst>
                                  <p:childTnLst>
                                    <p:set>
                                      <p:cBhvr>
                                        <p:cTn id="27" dur="1" fill="hold">
                                          <p:stCondLst>
                                            <p:cond delay="0"/>
                                          </p:stCondLst>
                                        </p:cTn>
                                        <p:tgtEl>
                                          <p:spTgt spid="118795"/>
                                        </p:tgtEl>
                                        <p:attrNameLst>
                                          <p:attrName>style.visibility</p:attrName>
                                        </p:attrNameLst>
                                      </p:cBhvr>
                                      <p:to>
                                        <p:strVal val="visible"/>
                                      </p:to>
                                    </p:set>
                                    <p:animEffect transition="in" filter="diamond(in)">
                                      <p:cBhvr>
                                        <p:cTn id="28" dur="2000"/>
                                        <p:tgtEl>
                                          <p:spTgt spid="118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4" grpId="0" animBg="1"/>
      <p:bldP spid="118794" grpId="1" animBg="1"/>
      <p:bldP spid="118795" grpId="0" animBg="1"/>
      <p:bldP spid="118795"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33920"/>
            <a:ext cx="12192000" cy="5509200"/>
          </a:xfrm>
          <a:prstGeom prst="rect">
            <a:avLst/>
          </a:prstGeom>
          <a:solidFill>
            <a:srgbClr val="FFCCCC"/>
          </a:solidFill>
        </p:spPr>
        <p:txBody>
          <a:bodyPr wrap="square">
            <a:spAutoFit/>
          </a:bodyPr>
          <a:lstStyle/>
          <a:p>
            <a:pPr algn="just"/>
            <a:r>
              <a:rPr lang="en-US" sz="3200" dirty="0" smtClean="0">
                <a:solidFill>
                  <a:srgbClr val="0000CC"/>
                </a:solidFill>
              </a:rPr>
              <a:t>- </a:t>
            </a:r>
            <a:r>
              <a:rPr lang="vi-VN" sz="3200" dirty="0" smtClean="0">
                <a:solidFill>
                  <a:srgbClr val="0000CC"/>
                </a:solidFill>
              </a:rPr>
              <a:t>Không </a:t>
            </a:r>
            <a:r>
              <a:rPr lang="vi-VN" sz="3200" dirty="0">
                <a:solidFill>
                  <a:srgbClr val="0000CC"/>
                </a:solidFill>
              </a:rPr>
              <a:t>đi chơi với bạn quen trên mạng mà không có sự đồng ý của bố, </a:t>
            </a:r>
            <a:r>
              <a:rPr lang="vi-VN" sz="3200" dirty="0" smtClean="0">
                <a:solidFill>
                  <a:srgbClr val="0000CC"/>
                </a:solidFill>
              </a:rPr>
              <a:t>mẹ;</a:t>
            </a:r>
            <a:endParaRPr lang="en-US" sz="3200" dirty="0" smtClean="0">
              <a:solidFill>
                <a:srgbClr val="0000CC"/>
              </a:solidFill>
            </a:endParaRPr>
          </a:p>
          <a:p>
            <a:pPr algn="just"/>
            <a:r>
              <a:rPr lang="en-US" sz="3200" dirty="0" smtClean="0">
                <a:solidFill>
                  <a:srgbClr val="0000CC"/>
                </a:solidFill>
              </a:rPr>
              <a:t>- </a:t>
            </a:r>
            <a:r>
              <a:rPr lang="vi-VN" sz="3200" dirty="0" smtClean="0">
                <a:solidFill>
                  <a:srgbClr val="0000CC"/>
                </a:solidFill>
              </a:rPr>
              <a:t>Hãy </a:t>
            </a:r>
            <a:r>
              <a:rPr lang="vi-VN" sz="3200" dirty="0">
                <a:solidFill>
                  <a:srgbClr val="0000CC"/>
                </a:solidFill>
              </a:rPr>
              <a:t>bỏ qua, chặn và báo cáo những tài khoản có những bình luận, gửi tin nhắn bắt nạt, bôi nhọ mình hoặc đề cập đến những vấn đề nhạy cảm; </a:t>
            </a:r>
            <a:r>
              <a:rPr lang="en-US" sz="3200" dirty="0" smtClean="0">
                <a:solidFill>
                  <a:srgbClr val="0000CC"/>
                </a:solidFill>
              </a:rPr>
              <a:t>- - </a:t>
            </a:r>
            <a:r>
              <a:rPr lang="vi-VN" sz="3200" dirty="0" smtClean="0">
                <a:solidFill>
                  <a:srgbClr val="0000CC"/>
                </a:solidFill>
              </a:rPr>
              <a:t>Hỏi </a:t>
            </a:r>
            <a:r>
              <a:rPr lang="vi-VN" sz="3200" dirty="0">
                <a:solidFill>
                  <a:srgbClr val="0000CC"/>
                </a:solidFill>
              </a:rPr>
              <a:t>ý kiến của bố, mẹ trước khi tải, cài đặt một phần mềm về máy tính, điện thoại;</a:t>
            </a:r>
          </a:p>
          <a:p>
            <a:pPr algn="just"/>
            <a:r>
              <a:rPr lang="en-US" sz="3200" dirty="0" smtClean="0">
                <a:solidFill>
                  <a:srgbClr val="0000CC"/>
                </a:solidFill>
              </a:rPr>
              <a:t>- </a:t>
            </a:r>
            <a:r>
              <a:rPr lang="vi-VN" sz="3200" dirty="0" smtClean="0">
                <a:solidFill>
                  <a:srgbClr val="0000CC"/>
                </a:solidFill>
              </a:rPr>
              <a:t>Gặp </a:t>
            </a:r>
            <a:r>
              <a:rPr lang="vi-VN" sz="3200" dirty="0">
                <a:solidFill>
                  <a:srgbClr val="0000CC"/>
                </a:solidFill>
              </a:rPr>
              <a:t>những vấn đề làm bản thân thấy khó chịu, lo sợ khi sử dụng mạng, hãy nhờ sự trợ giúp, tư vấn từ: Bố, mẹ hoặc bất kỳ ai tin tưởng và có khả năng giải quyết vấn đề; </a:t>
            </a:r>
            <a:endParaRPr lang="en-US" sz="3200" dirty="0" smtClean="0">
              <a:solidFill>
                <a:srgbClr val="0000CC"/>
              </a:solidFill>
            </a:endParaRPr>
          </a:p>
          <a:p>
            <a:pPr marL="457200" indent="-457200" algn="just">
              <a:buFontTx/>
              <a:buChar char="-"/>
            </a:pPr>
            <a:r>
              <a:rPr lang="vi-VN" sz="3200" dirty="0" smtClean="0">
                <a:solidFill>
                  <a:srgbClr val="0000CC"/>
                </a:solidFill>
              </a:rPr>
              <a:t>Gọi </a:t>
            </a:r>
            <a:r>
              <a:rPr lang="vi-VN" sz="3200" dirty="0">
                <a:solidFill>
                  <a:srgbClr val="0000CC"/>
                </a:solidFill>
              </a:rPr>
              <a:t>điện tới Tổng đài Quốc gia bảo vệ trẻ em 111</a:t>
            </a:r>
            <a:r>
              <a:rPr lang="vi-VN" sz="3200" dirty="0" smtClean="0">
                <a:solidFill>
                  <a:srgbClr val="0000CC"/>
                </a:solidFill>
              </a:rPr>
              <a:t>.</a:t>
            </a:r>
            <a:endParaRPr lang="en-US" sz="3200" dirty="0" smtClean="0">
              <a:solidFill>
                <a:srgbClr val="0000CC"/>
              </a:solidFill>
            </a:endParaRPr>
          </a:p>
          <a:p>
            <a:pPr algn="just"/>
            <a:endParaRPr lang="vi-VN" sz="3200" dirty="0">
              <a:solidFill>
                <a:srgbClr val="0000CC"/>
              </a:solidFill>
            </a:endParaRPr>
          </a:p>
        </p:txBody>
      </p:sp>
      <p:sp>
        <p:nvSpPr>
          <p:cNvPr id="5" name="Rectangle 5"/>
          <p:cNvSpPr/>
          <p:nvPr/>
        </p:nvSpPr>
        <p:spPr>
          <a:xfrm>
            <a:off x="0" y="165646"/>
            <a:ext cx="12192000" cy="646331"/>
          </a:xfrm>
          <a:prstGeom prst="rect">
            <a:avLst/>
          </a:prstGeom>
          <a:solidFill>
            <a:srgbClr val="85DFFF"/>
          </a:solidFill>
          <a:ln w="9525">
            <a:noFill/>
          </a:ln>
        </p:spPr>
        <p:txBody>
          <a:bodyPr wrap="square">
            <a:spAutoFit/>
          </a:bodyPr>
          <a:lstStyle/>
          <a:p>
            <a:pPr algn="ctr"/>
            <a:r>
              <a:rPr lang="vi-VN" sz="3600" b="1" dirty="0">
                <a:solidFill>
                  <a:srgbClr val="FF0000"/>
                </a:solidFill>
              </a:rPr>
              <a:t>II. Xâm hại tình dục trẻ em trên môi trường mạng</a:t>
            </a:r>
            <a:endParaRPr lang="en-US" sz="3600" b="1" dirty="0">
              <a:solidFill>
                <a:srgbClr val="FF0000"/>
              </a:solidFill>
            </a:endParaRPr>
          </a:p>
        </p:txBody>
      </p:sp>
      <p:sp>
        <p:nvSpPr>
          <p:cNvPr id="2" name="Rectangle 1"/>
          <p:cNvSpPr/>
          <p:nvPr/>
        </p:nvSpPr>
        <p:spPr>
          <a:xfrm>
            <a:off x="0" y="739582"/>
            <a:ext cx="12192000" cy="584775"/>
          </a:xfrm>
          <a:prstGeom prst="rect">
            <a:avLst/>
          </a:prstGeom>
        </p:spPr>
        <p:txBody>
          <a:bodyPr wrap="square">
            <a:spAutoFit/>
          </a:bodyPr>
          <a:lstStyle/>
          <a:p>
            <a:r>
              <a:rPr lang="vi-VN" sz="3200" b="1" dirty="0">
                <a:solidFill>
                  <a:srgbClr val="0000CC"/>
                </a:solidFill>
              </a:rPr>
              <a:t>4. Kỹ năng ứng </a:t>
            </a:r>
            <a:r>
              <a:rPr lang="vi-VN" sz="3200" b="1" dirty="0" smtClean="0">
                <a:solidFill>
                  <a:srgbClr val="0000CC"/>
                </a:solidFill>
              </a:rPr>
              <a:t>phó.</a:t>
            </a:r>
            <a:endParaRPr lang="en-US" sz="3200" b="1" dirty="0">
              <a:solidFill>
                <a:srgbClr val="0000CC"/>
              </a:solidFill>
            </a:endParaRPr>
          </a:p>
        </p:txBody>
      </p:sp>
    </p:spTree>
    <p:extLst>
      <p:ext uri="{BB962C8B-B14F-4D97-AF65-F5344CB8AC3E}">
        <p14:creationId xmlns:p14="http://schemas.microsoft.com/office/powerpoint/2010/main" val="217625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81" name="AutoShape 29" descr="9k="/>
          <p:cNvSpPr>
            <a:spLocks noChangeAspect="1" noChangeArrowheads="1"/>
          </p:cNvSpPr>
          <p:nvPr/>
        </p:nvSpPr>
        <p:spPr bwMode="auto">
          <a:xfrm>
            <a:off x="4432300" y="2514600"/>
            <a:ext cx="3327400" cy="1828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p>
        </p:txBody>
      </p:sp>
      <p:pic>
        <p:nvPicPr>
          <p:cNvPr id="100387" name="Picture 35" descr="hoa-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00" y="914400"/>
            <a:ext cx="10363200" cy="5943600"/>
          </a:xfrm>
          <a:prstGeom prst="rect">
            <a:avLst/>
          </a:prstGeom>
          <a:noFill/>
          <a:extLst>
            <a:ext uri="{909E8E84-426E-40DD-AFC4-6F175D3DCCD1}">
              <a14:hiddenFill xmlns:a14="http://schemas.microsoft.com/office/drawing/2010/main">
                <a:solidFill>
                  <a:srgbClr val="FFFFFF"/>
                </a:solidFill>
              </a14:hiddenFill>
            </a:ext>
          </a:extLst>
        </p:spPr>
      </p:pic>
      <p:sp>
        <p:nvSpPr>
          <p:cNvPr id="100390" name="WordArt 38"/>
          <p:cNvSpPr>
            <a:spLocks noChangeArrowheads="1" noChangeShapeType="1" noTextEdit="1"/>
          </p:cNvSpPr>
          <p:nvPr/>
        </p:nvSpPr>
        <p:spPr bwMode="auto">
          <a:xfrm>
            <a:off x="914400" y="609600"/>
            <a:ext cx="10261600" cy="624840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7458660"/>
              </a:avLst>
            </a:prstTxWarp>
          </a:bodyPr>
          <a:lstStyle/>
          <a:p>
            <a:pPr algn="ctr"/>
            <a:r>
              <a:rPr lang="en-US" sz="3600" kern="10">
                <a:ln w="9525">
                  <a:solidFill>
                    <a:srgbClr val="FF0000"/>
                  </a:solidFill>
                  <a:round/>
                  <a:headEnd/>
                  <a:tailEnd/>
                </a:ln>
                <a:solidFill>
                  <a:srgbClr val="FF0000"/>
                </a:solidFill>
                <a:latin typeface="Times New Roman"/>
                <a:cs typeface="Times New Roman"/>
              </a:rPr>
              <a:t>Tạm biệt. Chúc các em hạnh phúc trong cuộc sống!</a:t>
            </a:r>
          </a:p>
        </p:txBody>
      </p:sp>
      <p:sp>
        <p:nvSpPr>
          <p:cNvPr id="100391" name="Oval 39"/>
          <p:cNvSpPr>
            <a:spLocks noChangeArrowheads="1"/>
          </p:cNvSpPr>
          <p:nvPr/>
        </p:nvSpPr>
        <p:spPr bwMode="auto">
          <a:xfrm>
            <a:off x="10769600" y="5791200"/>
            <a:ext cx="1117600" cy="838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50</a:t>
            </a:r>
          </a:p>
        </p:txBody>
      </p:sp>
    </p:spTree>
    <p:extLst>
      <p:ext uri="{BB962C8B-B14F-4D97-AF65-F5344CB8AC3E}">
        <p14:creationId xmlns:p14="http://schemas.microsoft.com/office/powerpoint/2010/main" val="33300281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xit" presetSubtype="16" fill="hold" grpId="0" nodeType="withEffect">
                                  <p:stCondLst>
                                    <p:cond delay="0"/>
                                  </p:stCondLst>
                                  <p:childTnLst>
                                    <p:animEffect transition="out" filter="box(in)">
                                      <p:cBhvr>
                                        <p:cTn id="6" dur="500"/>
                                        <p:tgtEl>
                                          <p:spTgt spid="100390"/>
                                        </p:tgtEl>
                                      </p:cBhvr>
                                    </p:animEffect>
                                    <p:set>
                                      <p:cBhvr>
                                        <p:cTn id="7" dur="1" fill="hold">
                                          <p:stCondLst>
                                            <p:cond delay="499"/>
                                          </p:stCondLst>
                                        </p:cTn>
                                        <p:tgtEl>
                                          <p:spTgt spid="10039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1" nodeType="clickEffect">
                                  <p:stCondLst>
                                    <p:cond delay="0"/>
                                  </p:stCondLst>
                                  <p:childTnLst>
                                    <p:set>
                                      <p:cBhvr>
                                        <p:cTn id="11" dur="1" fill="hold">
                                          <p:stCondLst>
                                            <p:cond delay="0"/>
                                          </p:stCondLst>
                                        </p:cTn>
                                        <p:tgtEl>
                                          <p:spTgt spid="100390"/>
                                        </p:tgtEl>
                                        <p:attrNameLst>
                                          <p:attrName>style.visibility</p:attrName>
                                        </p:attrNameLst>
                                      </p:cBhvr>
                                      <p:to>
                                        <p:strVal val="visible"/>
                                      </p:to>
                                    </p:set>
                                    <p:animEffect transition="in" filter="wheel(4)">
                                      <p:cBhvr>
                                        <p:cTn id="12" dur="2000"/>
                                        <p:tgtEl>
                                          <p:spTgt spid="100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90" grpId="0" animBg="1"/>
      <p:bldP spid="100390"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H&amp;quot;&quot;/&gt;&lt;property id=&quot;20307&quot; value=&quot;628&quot;/&gt;&lt;/object&gt;&lt;object type=&quot;3&quot; unique_id=&quot;10005&quot;&gt;&lt;property id=&quot;20148&quot; value=&quot;5&quot;/&gt;&lt;property id=&quot;20300&quot; value=&quot;Slide 2&quot;/&gt;&lt;property id=&quot;20307&quot; value=&quot;256&quot;/&gt;&lt;/object&gt;&lt;object type=&quot;3&quot; unique_id=&quot;10006&quot;&gt;&lt;property id=&quot;20148&quot; value=&quot;5&quot;/&gt;&lt;property id=&quot;20300&quot; value=&quot;Slide 3 - &amp;quot;I. TIẾNG VIỆT&amp;quot;&quot;/&gt;&lt;property id=&quot;20307&quot; value=&quot;592&quot;/&gt;&lt;/object&gt;&lt;object type=&quot;3&quot; unique_id=&quot;10007&quot;&gt;&lt;property id=&quot;20148&quot; value=&quot;5&quot;/&gt;&lt;property id=&quot;20300&quot; value=&quot;Slide 4&quot;/&gt;&lt;property id=&quot;20307&quot; value=&quot;624&quot;/&gt;&lt;/object&gt;&lt;object type=&quot;3&quot; unique_id=&quot;10008&quot;&gt;&lt;property id=&quot;20148&quot; value=&quot;5&quot;/&gt;&lt;property id=&quot;20300&quot; value=&quot;Slide 5 - &amp;quot;QUY ĐỊNH VỀ TỐC ĐỘ CẦN ĐẠT&amp;amp;#x09;&amp;quot;&quot;/&gt;&lt;property id=&quot;20307&quot; value=&quot;623&quot;/&gt;&lt;/object&gt;&lt;object type=&quot;3&quot; unique_id=&quot;10009&quot;&gt;&lt;property id=&quot;20148&quot; value=&quot;5&quot;/&gt;&lt;property id=&quot;20300&quot; value=&quot;Slide 6 - &amp;quot;I. TIẾNG VIỆT&amp;quot;&quot;/&gt;&lt;property id=&quot;20307&quot; value=&quot;625&quot;/&gt;&lt;/object&gt;&lt;object type=&quot;3&quot; unique_id=&quot;10010&quot;&gt;&lt;property id=&quot;20148&quot; value=&quot;5&quot;/&gt;&lt;property id=&quot;20300&quot; value=&quot;Slide 7&quot;/&gt;&lt;property id=&quot;20307&quot; value=&quot;611&quot;/&gt;&lt;/object&gt;&lt;object type=&quot;3&quot; unique_id=&quot;10011&quot;&gt;&lt;property id=&quot;20148&quot; value=&quot;5&quot;/&gt;&lt;property id=&quot;20300&quot; value=&quot;Slide 8 - &amp;quot;&amp;#x0D;&amp;#x0A;&amp;#x0D;&amp;#x0A;II. TOÁN&amp;#x0D;&amp;#x0A;&amp;#x0D;&amp;#x0A;&amp;quot;&quot;/&gt;&lt;property id=&quot;20307&quot; value=&quot;584&quot;/&gt;&lt;/object&gt;&lt;object type=&quot;3&quot; unique_id=&quot;10012&quot;&gt;&lt;property id=&quot;20148&quot; value=&quot;5&quot;/&gt;&lt;property id=&quot;20300&quot; value=&quot;Slide 9 - &amp;quot;II. TOÁN&amp;quot;&quot;/&gt;&lt;property id=&quot;20307&quot; value=&quot;626&quot;/&gt;&lt;/object&gt;&lt;object type=&quot;3&quot; unique_id=&quot;10013&quot;&gt;&lt;property id=&quot;20148&quot; value=&quot;5&quot;/&gt;&lt;property id=&quot;20300&quot; value=&quot;Slide 10 - &amp;quot;II. TOÁN&amp;quot;&quot;/&gt;&lt;property id=&quot;20307&quot; value=&quot;627&quot;/&gt;&lt;/object&gt;&lt;object type=&quot;3&quot; unique_id=&quot;10014&quot;&gt;&lt;property id=&quot;20148&quot; value=&quot;5&quot;/&gt;&lt;property id=&quot;20300&quot; value=&quot;Slide 11 - &amp;quot;II. TOÁN&amp;quot;&quot;/&gt;&lt;property id=&quot;20307&quot; value=&quot;619&quot;/&gt;&lt;/object&gt;&lt;object type=&quot;3&quot; unique_id=&quot;10015&quot;&gt;&lt;property id=&quot;20148&quot; value=&quot;5&quot;/&gt;&lt;property id=&quot;20300&quot; value=&quot;Slide 12 - &amp;quot;III. KHOA HỌC&amp;quot;&quot;/&gt;&lt;property id=&quot;20307&quot; value=&quot;559&quot;/&gt;&lt;/object&gt;&lt;object type=&quot;3&quot; unique_id=&quot;10016&quot;&gt;&lt;property id=&quot;20148&quot; value=&quot;5&quot;/&gt;&lt;property id=&quot;20300&quot; value=&quot;Slide 13 - &amp;quot;IV. LỊCH SỬ&amp;quot;&quot;/&gt;&lt;property id=&quot;20307&quot; value=&quot;620&quot;/&gt;&lt;/object&gt;&lt;object type=&quot;3&quot; unique_id=&quot;10017&quot;&gt;&lt;property id=&quot;20148&quot; value=&quot;5&quot;/&gt;&lt;property id=&quot;20300&quot; value=&quot;Slide 14 - &amp;quot;IV. TIẾNG ANH&amp;quot;&quot;/&gt;&lt;property id=&quot;20307&quot; value=&quot;613&quot;/&gt;&lt;/object&gt;&lt;object type=&quot;3&quot; unique_id=&quot;10018&quot;&gt;&lt;property id=&quot;20148&quot; value=&quot;5&quot;/&gt;&lt;property id=&quot;20300&quot; value=&quot;Slide 15&quot;/&gt;&lt;property id=&quot;20307&quot; value=&quot;615&quot;/&gt;&lt;/object&gt;&lt;object type=&quot;3&quot; unique_id=&quot;10019&quot;&gt;&lt;property id=&quot;20148&quot; value=&quot;5&quot;/&gt;&lt;property id=&quot;20300&quot; value=&quot;Slide 16 - &amp;quot;V. TIN HỌC&amp;quot;&quot;/&gt;&lt;property id=&quot;20307&quot; value=&quot;614&quot;/&gt;&lt;/object&gt;&lt;object type=&quot;3&quot; unique_id=&quot;10020&quot;&gt;&lt;property id=&quot;20148&quot; value=&quot;5&quot;/&gt;&lt;property id=&quot;20300&quot; value=&quot;Slide 17 - &amp;quot;VI. NGHỆ THUẬT&amp;quot;&quot;/&gt;&lt;property id=&quot;20307&quot; value=&quot;616&quot;/&gt;&lt;/object&gt;&lt;object type=&quot;3&quot; unique_id=&quot;10021&quot;&gt;&lt;property id=&quot;20148&quot; value=&quot;5&quot;/&gt;&lt;property id=&quot;20300&quot; value=&quot;Slide 18 - &amp;quot;VII. KỸ NĂNG SỐNG&amp;quot;&quot;/&gt;&lt;property id=&quot;20307&quot; value=&quot;621&quot;/&gt;&lt;/object&gt;&lt;object type=&quot;3&quot; unique_id=&quot;10022&quot;&gt;&lt;property id=&quot;20148&quot; value=&quot;5&quot;/&gt;&lt;property id=&quot;20300&quot; value=&quot;Slide 19 - &amp;quot;VIII. GIÁO DỤC THỂ CHẤT&amp;quot;&quot;/&gt;&lt;property id=&quot;20307&quot; value=&quot;618&quot;/&gt;&lt;/object&gt;&lt;object type=&quot;3&quot; unique_id=&quot;10023&quot;&gt;&lt;property id=&quot;20148&quot; value=&quot;5&quot;/&gt;&lt;property id=&quot;20300&quot; value=&quot;Slide 20&quot;/&gt;&lt;property id=&quot;20307&quot; value=&quot;629&quot;/&gt;&lt;/object&gt;&lt;object type=&quot;3&quot; unique_id=&quot;10024&quot;&gt;&lt;property id=&quot;20148&quot; value=&quot;5&quot;/&gt;&lt;property id=&quot;20300&quot; value=&quot;Slide 21 - &amp;quot;Các thành tố của rèn nề nếp kỷ luật&amp;quot;&quot;/&gt;&lt;property id=&quot;20307&quot; value=&quot;631&quot;/&gt;&lt;/object&gt;&lt;object type=&quot;3&quot; unique_id=&quot;10025&quot;&gt;&lt;property id=&quot;20148&quot; value=&quot;5&quot;/&gt;&lt;property id=&quot;20300&quot; value=&quot;Slide 22 - &amp;quot;Học tập&amp;quot;&quot;/&gt;&lt;property id=&quot;20307&quot; value=&quot;632&quot;/&gt;&lt;/object&gt;&lt;object type=&quot;3&quot; unique_id=&quot;10026&quot;&gt;&lt;property id=&quot;20148&quot; value=&quot;5&quot;/&gt;&lt;property id=&quot;20300&quot; value=&quot;Slide 23 - &amp;quot;Hoạt động ngoại khóa&amp;quot;&quot;/&gt;&lt;property id=&quot;20307&quot; value=&quot;633&quot;/&gt;&lt;/object&gt;&lt;object type=&quot;3&quot; unique_id=&quot;10027&quot;&gt;&lt;property id=&quot;20148&quot; value=&quot;5&quot;/&gt;&lt;property id=&quot;20300&quot; value=&quot;Slide 24 - &amp;quot;Hoạt động bán trú&amp;quot;&quot;/&gt;&lt;property id=&quot;20307&quot; value=&quot;634&quot;/&gt;&lt;/object&gt;&lt;object type=&quot;3&quot; unique_id=&quot;10028&quot;&gt;&lt;property id=&quot;20148&quot; value=&quot;5&quot;/&gt;&lt;property id=&quot;20300&quot; value=&quot;Slide 25 - &amp;quot;Kỳ vọng về học sinh&amp;quot;&quot;/&gt;&lt;property id=&quot;20307&quot; value=&quot;635&quot;/&gt;&lt;/object&gt;&lt;object type=&quot;3&quot; unique_id=&quot;10029&quot;&gt;&lt;property id=&quot;20148&quot; value=&quot;5&quot;/&gt;&lt;property id=&quot;20300&quot; value=&quot;Slide 26 - &amp;quot;Phụ huynh HS cùng hỗ trợ, hợp tác&amp;quot;&quot;/&gt;&lt;property id=&quot;20307&quot; value=&quot;636&quot;/&gt;&lt;/object&gt;&lt;object type=&quot;3&quot; unique_id=&quot;10030&quot;&gt;&lt;property id=&quot;20148&quot; value=&quot;5&quot;/&gt;&lt;property id=&quot;20300&quot; value=&quot;Slide 27 - &amp;quot;Các cấp độ hỗ trợ khi con mắc lỗi&amp;quot;&quot;/&gt;&lt;property id=&quot;20307&quot; value=&quot;637&quot;/&gt;&lt;/object&gt;&lt;object type=&quot;3&quot; unique_id=&quot;10031&quot;&gt;&lt;property id=&quot;20148&quot; value=&quot;5&quot;/&gt;&lt;property id=&quot;20300&quot; value=&quot;Slide 28 - &amp;quot;Rèn học sinh dựa trên tiêu chí&amp;quot;&quot;/&gt;&lt;property id=&quot;20307&quot; value=&quot;638&quot;/&gt;&lt;/object&gt;&lt;object type=&quot;3&quot; unique_id=&quot;10032&quot;&gt;&lt;property id=&quot;20148&quot; value=&quot;5&quot;/&gt;&lt;property id=&quot;20300&quot; value=&quot;Slide 33 - &amp;quot;Trường Tiểu học Vinschool&amp;quot;&quot;/&gt;&lt;property id=&quot;20307&quot; value=&quot;583&quot;/&gt;&lt;/object&gt;&lt;object type=&quot;3&quot; unique_id=&quot;10250&quot;&gt;&lt;property id=&quot;20148&quot; value=&quot;5&quot;/&gt;&lt;property id=&quot;20300&quot; value=&quot;Slide 29&quot;/&gt;&lt;property id=&quot;20307&quot; value=&quot;642&quot;/&gt;&lt;/object&gt;&lt;object type=&quot;3&quot; unique_id=&quot;10251&quot;&gt;&lt;property id=&quot;20148&quot; value=&quot;5&quot;/&gt;&lt;property id=&quot;20300&quot; value=&quot;Slide 30 - &amp;quot;Tiêu chuẩn về cấu trúc thực đơn&amp;quot;&quot;/&gt;&lt;property id=&quot;20307&quot; value=&quot;639&quot;/&gt;&lt;/object&gt;&lt;object type=&quot;3&quot; unique_id=&quot;10252&quot;&gt;&lt;property id=&quot;20148&quot; value=&quot;5&quot;/&gt;&lt;property id=&quot;20300&quot; value=&quot;Slide 31&quot;/&gt;&lt;property id=&quot;20307&quot; value=&quot;640&quot;/&gt;&lt;/object&gt;&lt;object type=&quot;3&quot; unique_id=&quot;10253&quot;&gt;&lt;property id=&quot;20148&quot; value=&quot;5&quot;/&gt;&lt;property id=&quot;20300&quot; value=&quot;Slide 32&quot;/&gt;&lt;property id=&quot;20307&quot; value=&quot;641&quot;/&gt;&lt;/object&gt;&lt;/object&gt;&lt;/object&gt;&lt;/database&gt;"/>
  <p:tag name="SECTOMILLISECCONVERTED"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TotalTime>
  <Words>5730</Words>
  <Application>Microsoft Office PowerPoint</Application>
  <PresentationFormat>Custom</PresentationFormat>
  <Paragraphs>1074</Paragraphs>
  <Slides>64</Slides>
  <Notes>4</Notes>
  <HiddenSlides>0</HiddenSlides>
  <MMClips>3</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2173201040325 - PHẠM HUỲNH TRÍ - 71K27TDPT07</dc:creator>
  <cp:lastModifiedBy>Admin</cp:lastModifiedBy>
  <cp:revision>93</cp:revision>
  <dcterms:created xsi:type="dcterms:W3CDTF">2021-10-16T09:36:03Z</dcterms:created>
  <dcterms:modified xsi:type="dcterms:W3CDTF">2021-10-20T22:46:04Z</dcterms:modified>
</cp:coreProperties>
</file>